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62" r:id="rId5"/>
    <p:sldId id="263" r:id="rId6"/>
    <p:sldId id="264" r:id="rId7"/>
    <p:sldId id="260"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1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69" d="100"/>
          <a:sy n="69" d="100"/>
        </p:scale>
        <p:origin x="67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51507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9004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582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25149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29FED7-9AF9-4281-820B-CA5275D7DB91}" type="datetimeFigureOut">
              <a:rPr lang="en-IE" smtClean="0"/>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39953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29FED7-9AF9-4281-820B-CA5275D7DB91}" type="datetimeFigureOut">
              <a:rPr lang="en-IE" smtClean="0"/>
              <a:t>20/01/2023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0081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29FED7-9AF9-4281-820B-CA5275D7DB91}" type="datetimeFigureOut">
              <a:rPr lang="en-IE" smtClean="0"/>
              <a:t>20/01/2023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46840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29FED7-9AF9-4281-820B-CA5275D7DB91}" type="datetimeFigureOut">
              <a:rPr lang="en-IE" smtClean="0"/>
              <a:t>20/01/2023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81003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9FED7-9AF9-4281-820B-CA5275D7DB91}" type="datetimeFigureOut">
              <a:rPr lang="en-IE" smtClean="0"/>
              <a:t>20/01/2023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8969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20/01/2023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1530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20/01/2023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9888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9FED7-9AF9-4281-820B-CA5275D7DB91}" type="datetimeFigureOut">
              <a:rPr lang="en-IE" smtClean="0"/>
              <a:t>20/01/2023</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7C97E-15AE-4681-A680-944EA98045CA}" type="slidenum">
              <a:rPr lang="en-IE" smtClean="0"/>
              <a:t>‹#›</a:t>
            </a:fld>
            <a:endParaRPr lang="en-IE"/>
          </a:p>
        </p:txBody>
      </p:sp>
    </p:spTree>
    <p:extLst>
      <p:ext uri="{BB962C8B-B14F-4D97-AF65-F5344CB8AC3E}">
        <p14:creationId xmlns:p14="http://schemas.microsoft.com/office/powerpoint/2010/main" val="4230997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descr="https://www.missionministry.ie/wp-content/uploads/sites/8/2021/09/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80" y="153284"/>
            <a:ext cx="2971355" cy="622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eople of Hope Logo with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2nd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2203917" y="5880712"/>
            <a:ext cx="6759975" cy="626918"/>
          </a:xfrm>
        </p:spPr>
        <p:txBody>
          <a:bodyPr>
            <a:normAutofit fontScale="85000" lnSpcReduction="20000"/>
          </a:bodyPr>
          <a:lstStyle/>
          <a:p>
            <a:r>
              <a:rPr lang="en-GB" sz="5400" b="1" dirty="0" smtClean="0"/>
              <a:t>PETER, JAMES &amp; JOHN</a:t>
            </a:r>
            <a:endParaRPr lang="en-IE" sz="5400" b="1" dirty="0"/>
          </a:p>
        </p:txBody>
      </p:sp>
      <p:pic>
        <p:nvPicPr>
          <p:cNvPr id="1027" name="Picture 3" descr="pexels-orlando-vera-822421"/>
          <p:cNvPicPr>
            <a:picLocks noChangeAspect="1" noChangeArrowheads="1"/>
          </p:cNvPicPr>
          <p:nvPr/>
        </p:nvPicPr>
        <p:blipFill>
          <a:blip r:embed="rId5" cstate="print">
            <a:extLst>
              <a:ext uri="{28A0092B-C50C-407E-A947-70E740481C1C}">
                <a14:useLocalDpi xmlns:a14="http://schemas.microsoft.com/office/drawing/2010/main" val="0"/>
              </a:ext>
            </a:extLst>
          </a:blip>
          <a:srcRect t="30460" b="25337"/>
          <a:stretch>
            <a:fillRect/>
          </a:stretch>
        </p:blipFill>
        <p:spPr bwMode="auto">
          <a:xfrm>
            <a:off x="2203916" y="1092997"/>
            <a:ext cx="6759975" cy="45121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18046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PETER</a:t>
            </a:r>
          </a:p>
          <a:p>
            <a:pPr>
              <a:spcBef>
                <a:spcPts val="0"/>
              </a:spcBef>
            </a:pPr>
            <a:r>
              <a:rPr lang="en-GB" sz="4400" b="1" dirty="0" smtClean="0">
                <a:solidFill>
                  <a:schemeClr val="bg1"/>
                </a:solidFill>
              </a:rPr>
              <a:t>JAMES</a:t>
            </a:r>
          </a:p>
          <a:p>
            <a:pPr>
              <a:spcBef>
                <a:spcPts val="0"/>
              </a:spcBef>
            </a:pPr>
            <a:r>
              <a:rPr lang="en-GB" sz="4400" b="1" dirty="0" smtClean="0">
                <a:solidFill>
                  <a:schemeClr val="bg1"/>
                </a:solidFill>
              </a:rPr>
              <a:t>JOHN</a:t>
            </a:r>
            <a:endParaRPr lang="en-IE" sz="4400" b="1" dirty="0">
              <a:solidFill>
                <a:schemeClr val="bg1"/>
              </a:solidFill>
            </a:endParaRPr>
          </a:p>
        </p:txBody>
      </p:sp>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GATHER</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15"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620" t="4005" r="65494" b="65941"/>
          <a:stretch>
            <a:fillRect/>
          </a:stretch>
        </p:blipFill>
        <p:spPr bwMode="auto">
          <a:xfrm>
            <a:off x="2232865" y="183641"/>
            <a:ext cx="900000" cy="8368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2452253" y="1993417"/>
            <a:ext cx="6285345" cy="2640146"/>
          </a:xfrm>
          <a:prstGeom prst="rect">
            <a:avLst/>
          </a:prstGeom>
        </p:spPr>
        <p:txBody>
          <a:bodyPr wrap="square">
            <a:spAutoFit/>
          </a:bodyPr>
          <a:lstStyle/>
          <a:p>
            <a:pPr>
              <a:lnSpc>
                <a:spcPct val="119000"/>
              </a:lnSpc>
            </a:pPr>
            <a:r>
              <a:rPr lang="en-GB" sz="2800" i="1" dirty="0" smtClean="0"/>
              <a:t>Take </a:t>
            </a:r>
            <a:r>
              <a:rPr lang="en-GB" sz="2800" i="1" dirty="0"/>
              <a:t>a moment to greet each other and share anything that has stayed with you since last week.</a:t>
            </a:r>
            <a:endParaRPr lang="en-GB" sz="2800" dirty="0"/>
          </a:p>
          <a:p>
            <a:r>
              <a:rPr lang="en-GB" dirty="0"/>
              <a:t> </a:t>
            </a:r>
          </a:p>
          <a:p>
            <a:pPr>
              <a:lnSpc>
                <a:spcPct val="119000"/>
              </a:lnSpc>
            </a:pPr>
            <a:endParaRPr lang="en-GB" sz="20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2000" kern="1400" dirty="0" smtClean="0">
                <a:ln>
                  <a:noFill/>
                </a:ln>
                <a:solidFill>
                  <a:srgbClr val="000000"/>
                </a:solidFill>
                <a:effectLst/>
                <a:latin typeface="Calibri" panose="020F0502020204030204" pitchFamily="34" charset="0"/>
              </a:rPr>
              <a:t> </a:t>
            </a:r>
            <a:endParaRPr lang="en-GB" sz="2000" kern="1400" dirty="0">
              <a:ln>
                <a:noFill/>
              </a:ln>
              <a:solidFill>
                <a:srgbClr val="000000"/>
              </a:solidFill>
              <a:effectLst/>
              <a:latin typeface="Calibri" panose="020F0502020204030204" pitchFamily="34" charset="0"/>
            </a:endParaRPr>
          </a:p>
        </p:txBody>
      </p:sp>
      <p:sp>
        <p:nvSpPr>
          <p:cNvPr id="4" name="Rectangle 3"/>
          <p:cNvSpPr/>
          <p:nvPr/>
        </p:nvSpPr>
        <p:spPr>
          <a:xfrm>
            <a:off x="2452252" y="4840132"/>
            <a:ext cx="5980547" cy="1117870"/>
          </a:xfrm>
          <a:prstGeom prst="rect">
            <a:avLst/>
          </a:prstGeom>
        </p:spPr>
        <p:txBody>
          <a:bodyPr wrap="square">
            <a:spAutoFit/>
          </a:bodyPr>
          <a:lstStyle/>
          <a:p>
            <a:pPr algn="r">
              <a:lnSpc>
                <a:spcPct val="119000"/>
              </a:lnSpc>
            </a:pPr>
            <a:r>
              <a:rPr lang="en-GB" sz="2800" i="1" kern="1400" dirty="0" smtClean="0">
                <a:solidFill>
                  <a:srgbClr val="000000"/>
                </a:solidFill>
                <a:latin typeface="Calibri" panose="020F0502020204030204" pitchFamily="34" charset="0"/>
              </a:rPr>
              <a:t>We pause for a moment </a:t>
            </a:r>
          </a:p>
          <a:p>
            <a:pPr algn="r">
              <a:lnSpc>
                <a:spcPct val="119000"/>
              </a:lnSpc>
            </a:pPr>
            <a:r>
              <a:rPr lang="en-GB" sz="2800" i="1" kern="1400" dirty="0" smtClean="0">
                <a:solidFill>
                  <a:srgbClr val="000000"/>
                </a:solidFill>
                <a:latin typeface="Calibri" panose="020F0502020204030204" pitchFamily="34" charset="0"/>
              </a:rPr>
              <a:t>to prepare to listen to God’s Word</a:t>
            </a:r>
            <a:endParaRPr lang="en-GB" sz="1400" kern="1400" dirty="0">
              <a:ln>
                <a:noFill/>
              </a:ln>
              <a:solidFill>
                <a:srgbClr val="000000"/>
              </a:solidFill>
              <a:effectLst/>
              <a:latin typeface="Calibri" panose="020F0502020204030204" pitchFamily="34" charset="0"/>
            </a:endParaRPr>
          </a:p>
        </p:txBody>
      </p:sp>
      <p:sp>
        <p:nvSpPr>
          <p:cNvPr id="13" name="Rectangle 12"/>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2nd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3438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29117"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36903" t="3906" r="33006" b="66158"/>
          <a:stretch>
            <a:fillRect/>
          </a:stretch>
        </p:blipFill>
        <p:spPr bwMode="auto">
          <a:xfrm>
            <a:off x="2232865" y="187653"/>
            <a:ext cx="901475" cy="825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5400" b="1" i="0" u="none" strike="noStrike" cap="none" normalizeH="0" baseline="0" dirty="0" smtClean="0">
                <a:ln>
                  <a:noFill/>
                </a:ln>
                <a:solidFill>
                  <a:srgbClr val="000000"/>
                </a:solidFill>
                <a:effectLst/>
                <a:latin typeface="Showcard Gothic" panose="04020904020102020604" pitchFamily="82" charset="0"/>
              </a:rPr>
              <a:t>HEAR</a:t>
            </a:r>
          </a:p>
        </p:txBody>
      </p:sp>
      <p:sp>
        <p:nvSpPr>
          <p:cNvPr id="3" name="TextBox 2"/>
          <p:cNvSpPr txBox="1"/>
          <p:nvPr/>
        </p:nvSpPr>
        <p:spPr>
          <a:xfrm>
            <a:off x="2232865" y="1012870"/>
            <a:ext cx="6652515" cy="738664"/>
          </a:xfrm>
          <a:prstGeom prst="rect">
            <a:avLst/>
          </a:prstGeom>
          <a:noFill/>
        </p:spPr>
        <p:txBody>
          <a:bodyPr wrap="square" rtlCol="0">
            <a:spAutoFit/>
          </a:bodyPr>
          <a:lstStyle/>
          <a:p>
            <a:pPr algn="just" eaLnBrk="0" fontAlgn="base" hangingPunct="0">
              <a:spcBef>
                <a:spcPct val="0"/>
              </a:spcBef>
              <a:spcAft>
                <a:spcPct val="0"/>
              </a:spcAft>
            </a:pPr>
            <a:r>
              <a:rPr lang="en-IE" altLang="en-US" i="1" dirty="0">
                <a:solidFill>
                  <a:srgbClr val="000000"/>
                </a:solidFill>
                <a:latin typeface="Calibri" panose="020F0502020204030204" pitchFamily="34" charset="0"/>
              </a:rPr>
              <a:t>We listen now to words from the Gospel of </a:t>
            </a:r>
            <a:r>
              <a:rPr lang="en-IE" altLang="en-US" i="1" dirty="0" smtClean="0">
                <a:solidFill>
                  <a:srgbClr val="000000"/>
                </a:solidFill>
                <a:latin typeface="Calibri" panose="020F0502020204030204" pitchFamily="34" charset="0"/>
              </a:rPr>
              <a:t>Matthew                </a:t>
            </a:r>
            <a:r>
              <a:rPr lang="en-IE" sz="1400" i="1" dirty="0"/>
              <a:t>[Mt17:1-9]</a:t>
            </a:r>
            <a:endParaRPr lang="en-IE" sz="1400" dirty="0"/>
          </a:p>
          <a:p>
            <a:pPr algn="just" eaLnBrk="0" fontAlgn="base" hangingPunct="0">
              <a:spcBef>
                <a:spcPct val="0"/>
              </a:spcBef>
              <a:spcAft>
                <a:spcPct val="0"/>
              </a:spcAf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2346036" y="1914980"/>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sz="1500" b="1" dirty="0"/>
              <a:t>Jesus took with him Peter and James and his brother John and led them up a high mountain where they could be alone. There in their presence he was transfigured: his face shone like the sun and his clothes became as white as the light. </a:t>
            </a:r>
            <a:endParaRPr lang="en-GB" sz="1500" dirty="0"/>
          </a:p>
          <a:p>
            <a:r>
              <a:rPr lang="en-GB" sz="1500" b="1" dirty="0"/>
              <a:t> </a:t>
            </a:r>
            <a:endParaRPr lang="en-GB" sz="1500" dirty="0"/>
          </a:p>
          <a:p>
            <a:r>
              <a:rPr lang="en-GB" sz="1500" b="1" dirty="0"/>
              <a:t>Suddenly Moses and Elijah appeared to them; they were talking with him. Then Peter spoke to Jesus. ‘Lord,’ he said ‘it is wonderful for us to be here; if you wish, I will make three tents here, one for you, one for Moses and one for Elijah.’ He was still speaking when suddenly a bright cloud covered them with shadow, and from the cloud there came a voice which said, ‘This is my Son, the Beloved; he enjoys my favour. Listen to him.’ </a:t>
            </a:r>
            <a:endParaRPr lang="en-GB" sz="1500" dirty="0"/>
          </a:p>
          <a:p>
            <a:r>
              <a:rPr lang="en-GB" sz="1500" b="1" dirty="0"/>
              <a:t> </a:t>
            </a:r>
            <a:endParaRPr lang="en-GB" sz="1500" dirty="0"/>
          </a:p>
          <a:p>
            <a:r>
              <a:rPr lang="en-GB" sz="1500" b="1" dirty="0"/>
              <a:t>When they heard this the disciples fell on their faces, overcome with fear. But Jesus came up and touched them. ‘Stand up,’ he said ‘do not be afraid.’ And when they raised their eyes they saw no one but only Jesus.</a:t>
            </a:r>
            <a:endParaRPr lang="en-GB" sz="1500" dirty="0"/>
          </a:p>
          <a:p>
            <a:r>
              <a:rPr lang="en-GB" sz="1500" b="1" dirty="0"/>
              <a:t> </a:t>
            </a:r>
            <a:endParaRPr lang="en-GB" sz="1500" dirty="0"/>
          </a:p>
          <a:p>
            <a:r>
              <a:rPr lang="en-GB" sz="1500" b="1" dirty="0"/>
              <a:t>As they came down from the mountain Jesus gave them this order, ‘Tell no one about the vision until the Son of Man has risen from the dead.’</a:t>
            </a:r>
            <a:endParaRPr lang="en-GB" sz="1500" dirty="0"/>
          </a:p>
          <a:p>
            <a:r>
              <a:rPr lang="en-GB" sz="1500" dirty="0"/>
              <a:t> </a:t>
            </a:r>
          </a:p>
        </p:txBody>
      </p:sp>
      <p:sp>
        <p:nvSpPr>
          <p:cNvPr id="13" name="Text Box 6"/>
          <p:cNvSpPr txBox="1">
            <a:spLocks noChangeArrowheads="1"/>
          </p:cNvSpPr>
          <p:nvPr/>
        </p:nvSpPr>
        <p:spPr bwMode="auto">
          <a:xfrm>
            <a:off x="8305096" y="6040597"/>
            <a:ext cx="633412"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2232865" y="1597645"/>
            <a:ext cx="6631755" cy="494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Box 5"/>
          <p:cNvSpPr txBox="1">
            <a:spLocks noChangeArrowheads="1"/>
          </p:cNvSpPr>
          <p:nvPr/>
        </p:nvSpPr>
        <p:spPr bwMode="auto">
          <a:xfrm>
            <a:off x="2226505" y="1181556"/>
            <a:ext cx="608013"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2nd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8"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PETER</a:t>
            </a:r>
          </a:p>
          <a:p>
            <a:pPr>
              <a:spcBef>
                <a:spcPts val="0"/>
              </a:spcBef>
            </a:pPr>
            <a:r>
              <a:rPr lang="en-GB" sz="4400" b="1" dirty="0" smtClean="0">
                <a:solidFill>
                  <a:schemeClr val="bg1"/>
                </a:solidFill>
              </a:rPr>
              <a:t>JAMES</a:t>
            </a:r>
          </a:p>
          <a:p>
            <a:pPr>
              <a:spcBef>
                <a:spcPts val="0"/>
              </a:spcBef>
            </a:pPr>
            <a:r>
              <a:rPr lang="en-GB" sz="4400" b="1" dirty="0" smtClean="0">
                <a:solidFill>
                  <a:schemeClr val="bg1"/>
                </a:solidFill>
              </a:rPr>
              <a:t>JOHN</a:t>
            </a:r>
            <a:endParaRPr lang="en-IE" sz="4400" b="1" dirty="0">
              <a:solidFill>
                <a:schemeClr val="bg1"/>
              </a:solidFill>
            </a:endParaRPr>
          </a:p>
        </p:txBody>
      </p:sp>
    </p:spTree>
    <p:extLst>
      <p:ext uri="{BB962C8B-B14F-4D97-AF65-F5344CB8AC3E}">
        <p14:creationId xmlns:p14="http://schemas.microsoft.com/office/powerpoint/2010/main" val="370001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83126" y="-49610"/>
            <a:ext cx="2232626"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865" y="5660888"/>
            <a:ext cx="6631755" cy="1138773"/>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smtClean="0"/>
              <a:t>What </a:t>
            </a:r>
            <a:r>
              <a:rPr lang="en-GB" sz="2000" b="1" i="1" dirty="0"/>
              <a:t>is staying with you after hearing the scriptures?</a:t>
            </a:r>
            <a:endParaRPr lang="en-GB" sz="2000" b="1" dirty="0"/>
          </a:p>
          <a:p>
            <a:endParaRPr lang="en-GB" sz="800" dirty="0"/>
          </a:p>
          <a:p>
            <a:pPr marL="342900" indent="-342900">
              <a:buFont typeface="Wingdings 2" panose="05020102010507070707" pitchFamily="18" charset="2"/>
              <a:buChar char="²"/>
            </a:pPr>
            <a:r>
              <a:rPr lang="en-GB" sz="2000" b="1" i="1" dirty="0" smtClean="0"/>
              <a:t>In </a:t>
            </a:r>
            <a:r>
              <a:rPr lang="en-GB" sz="2000" b="1" i="1" dirty="0"/>
              <a:t>what ways </a:t>
            </a:r>
            <a:r>
              <a:rPr lang="en-GB" sz="2000" b="1" i="1" dirty="0" smtClean="0"/>
              <a:t>are Peter, James &amp; John People of </a:t>
            </a:r>
            <a:r>
              <a:rPr lang="en-GB" sz="2000" b="1" i="1" dirty="0"/>
              <a:t>Hope in the reading</a:t>
            </a:r>
            <a:r>
              <a:rPr lang="en-GB" sz="2000" b="1" i="1" dirty="0" smtClean="0"/>
              <a:t>?</a:t>
            </a:r>
            <a:endParaRPr lang="en-GB" sz="2000" b="1" dirty="0"/>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4"/>
          <p:cNvSpPr txBox="1">
            <a:spLocks noChangeArrowheads="1"/>
          </p:cNvSpPr>
          <p:nvPr/>
        </p:nvSpPr>
        <p:spPr bwMode="auto">
          <a:xfrm>
            <a:off x="2346036" y="1120664"/>
            <a:ext cx="6437746" cy="4408842"/>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sz="1500" b="1" dirty="0" smtClean="0"/>
              <a:t>Jesus took with him Peter and James and his brother John and led them up a high mountain where they could be alone. There in their presence he was transfigured: his face shone like the sun and his clothes became as white as the light. </a:t>
            </a:r>
            <a:endParaRPr lang="en-GB" sz="1500" dirty="0" smtClean="0"/>
          </a:p>
          <a:p>
            <a:r>
              <a:rPr lang="en-GB" sz="1500" b="1" dirty="0" smtClean="0"/>
              <a:t> </a:t>
            </a:r>
            <a:endParaRPr lang="en-GB" sz="1500" dirty="0" smtClean="0"/>
          </a:p>
          <a:p>
            <a:r>
              <a:rPr lang="en-GB" sz="1500" b="1" dirty="0" smtClean="0"/>
              <a:t>Suddenly Moses and Elijah appeared to them; they were talking with him. Then Peter spoke to Jesus. ‘Lord,’ he said ‘it is wonderful for us to be here; if you wish, I will make three tents here, one for you, one for Moses and one for Elijah.’ He was still speaking when suddenly a bright cloud covered them with shadow, and from the cloud there came a voice which said, ‘This is my Son, the Beloved; he enjoys my favour. Listen to him.’ </a:t>
            </a:r>
            <a:endParaRPr lang="en-GB" sz="1500" dirty="0" smtClean="0"/>
          </a:p>
          <a:p>
            <a:r>
              <a:rPr lang="en-GB" sz="1500" b="1" dirty="0" smtClean="0"/>
              <a:t> </a:t>
            </a:r>
            <a:endParaRPr lang="en-GB" sz="1500" dirty="0" smtClean="0"/>
          </a:p>
          <a:p>
            <a:r>
              <a:rPr lang="en-GB" sz="1500" b="1" dirty="0" smtClean="0"/>
              <a:t>When they heard this the disciples fell on their faces, overcome with fear. But Jesus came up and touched them. ‘Stand up,’ he said ‘do not be afraid.’ And when they raised their eyes they saw no one but only Jesus.</a:t>
            </a:r>
            <a:endParaRPr lang="en-GB" sz="1500" dirty="0" smtClean="0"/>
          </a:p>
          <a:p>
            <a:r>
              <a:rPr lang="en-GB" sz="1500" b="1" dirty="0" smtClean="0"/>
              <a:t> </a:t>
            </a:r>
            <a:endParaRPr lang="en-GB" sz="1500" dirty="0" smtClean="0"/>
          </a:p>
          <a:p>
            <a:r>
              <a:rPr lang="en-GB" sz="1500" b="1" dirty="0" smtClean="0"/>
              <a:t>As they came down from the mountain Jesus gave them this order, ‘Tell no one about the vision until the Son of Man has risen from the dead.’</a:t>
            </a:r>
            <a:endParaRPr lang="en-GB" sz="1500" dirty="0" smtClean="0"/>
          </a:p>
        </p:txBody>
      </p:sp>
      <p:sp>
        <p:nvSpPr>
          <p:cNvPr id="14" name="Rectangle 13"/>
          <p:cNvSpPr/>
          <p:nvPr/>
        </p:nvSpPr>
        <p:spPr>
          <a:xfrm>
            <a:off x="2232865" y="1089643"/>
            <a:ext cx="6631755" cy="4439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2nd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8"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PETER</a:t>
            </a:r>
          </a:p>
          <a:p>
            <a:pPr>
              <a:spcBef>
                <a:spcPts val="0"/>
              </a:spcBef>
            </a:pPr>
            <a:r>
              <a:rPr lang="en-GB" sz="4400" b="1" dirty="0" smtClean="0">
                <a:solidFill>
                  <a:schemeClr val="bg1"/>
                </a:solidFill>
              </a:rPr>
              <a:t>JAMES</a:t>
            </a:r>
          </a:p>
          <a:p>
            <a:pPr>
              <a:spcBef>
                <a:spcPts val="0"/>
              </a:spcBef>
            </a:pPr>
            <a:r>
              <a:rPr lang="en-GB" sz="4400" b="1" dirty="0" smtClean="0">
                <a:solidFill>
                  <a:schemeClr val="bg1"/>
                </a:solidFill>
              </a:rPr>
              <a:t>JOHN</a:t>
            </a:r>
            <a:endParaRPr lang="en-IE" sz="4400" b="1" dirty="0">
              <a:solidFill>
                <a:schemeClr val="bg1"/>
              </a:solidFill>
            </a:endParaRPr>
          </a:p>
        </p:txBody>
      </p:sp>
    </p:spTree>
    <p:extLst>
      <p:ext uri="{BB962C8B-B14F-4D97-AF65-F5344CB8AC3E}">
        <p14:creationId xmlns:p14="http://schemas.microsoft.com/office/powerpoint/2010/main" val="30268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01600" y="-49610"/>
            <a:ext cx="22510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32865" y="5984152"/>
            <a:ext cx="6631755" cy="400110"/>
          </a:xfrm>
          <a:prstGeom prst="rect">
            <a:avLst/>
          </a:prstGeom>
          <a:noFill/>
        </p:spPr>
        <p:txBody>
          <a:bodyPr wrap="square" rtlCol="0">
            <a:spAutoFit/>
          </a:bodyPr>
          <a:lstStyle/>
          <a:p>
            <a:pPr marL="342900" indent="-342900">
              <a:buFont typeface="Wingdings 2" panose="05020102010507070707" pitchFamily="18" charset="2"/>
              <a:buChar char=""/>
            </a:pPr>
            <a:r>
              <a:rPr lang="en-GB" sz="2000" b="1" dirty="0" smtClean="0"/>
              <a:t>What are you </a:t>
            </a:r>
            <a:r>
              <a:rPr lang="en-GB" sz="2000" b="1" i="1" dirty="0" smtClean="0"/>
              <a:t>noticing about the image? </a:t>
            </a:r>
            <a:endParaRPr lang="en-GB" sz="2000" b="1" dirty="0"/>
          </a:p>
        </p:txBody>
      </p:sp>
      <p:sp>
        <p:nvSpPr>
          <p:cNvPr id="14" name="Rectangle 13"/>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2nd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5"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PETER</a:t>
            </a:r>
          </a:p>
          <a:p>
            <a:pPr>
              <a:spcBef>
                <a:spcPts val="0"/>
              </a:spcBef>
            </a:pPr>
            <a:r>
              <a:rPr lang="en-GB" sz="4400" b="1" dirty="0" smtClean="0">
                <a:solidFill>
                  <a:schemeClr val="bg1"/>
                </a:solidFill>
              </a:rPr>
              <a:t>JAMES</a:t>
            </a:r>
          </a:p>
          <a:p>
            <a:pPr>
              <a:spcBef>
                <a:spcPts val="0"/>
              </a:spcBef>
            </a:pPr>
            <a:r>
              <a:rPr lang="en-GB" sz="4400" b="1" dirty="0" smtClean="0">
                <a:solidFill>
                  <a:schemeClr val="bg1"/>
                </a:solidFill>
              </a:rPr>
              <a:t>JOHN</a:t>
            </a:r>
            <a:endParaRPr lang="en-IE" sz="4400" b="1" dirty="0">
              <a:solidFill>
                <a:schemeClr val="bg1"/>
              </a:solidFill>
            </a:endParaRPr>
          </a:p>
        </p:txBody>
      </p:sp>
      <p:pic>
        <p:nvPicPr>
          <p:cNvPr id="16" name="Picture 3" descr="pexels-orlando-vera-822421"/>
          <p:cNvPicPr>
            <a:picLocks noChangeAspect="1" noChangeArrowheads="1"/>
          </p:cNvPicPr>
          <p:nvPr/>
        </p:nvPicPr>
        <p:blipFill>
          <a:blip r:embed="rId5" cstate="print">
            <a:extLst>
              <a:ext uri="{28A0092B-C50C-407E-A947-70E740481C1C}">
                <a14:useLocalDpi xmlns:a14="http://schemas.microsoft.com/office/drawing/2010/main" val="0"/>
              </a:ext>
            </a:extLst>
          </a:blip>
          <a:srcRect t="30460" b="25337"/>
          <a:stretch>
            <a:fillRect/>
          </a:stretch>
        </p:blipFill>
        <p:spPr bwMode="auto">
          <a:xfrm>
            <a:off x="2232865" y="1315749"/>
            <a:ext cx="6759975" cy="45121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36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64654" y="-49610"/>
            <a:ext cx="2214154"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53625" y="1994044"/>
            <a:ext cx="6631755" cy="3477875"/>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smtClean="0"/>
              <a:t>The </a:t>
            </a:r>
            <a:r>
              <a:rPr lang="en-GB" sz="2000" b="1" i="1" dirty="0"/>
              <a:t>voice from the cloud has a similar message to the voice when Jesus was baptised:  How does your own baptism impact on your relationships with God and </a:t>
            </a:r>
            <a:r>
              <a:rPr lang="en-GB" sz="2000" b="1" i="1" dirty="0" smtClean="0"/>
              <a:t>others?</a:t>
            </a:r>
          </a:p>
          <a:p>
            <a:endParaRPr lang="en-GB" sz="2000" b="1" i="1" dirty="0" smtClean="0"/>
          </a:p>
          <a:p>
            <a:pPr marL="342900" indent="-342900">
              <a:buFont typeface="Wingdings 2" panose="05020102010507070707" pitchFamily="18" charset="2"/>
              <a:buChar char=""/>
            </a:pPr>
            <a:r>
              <a:rPr lang="en-GB" sz="2000" b="1" i="1" dirty="0" smtClean="0"/>
              <a:t>Peter </a:t>
            </a:r>
            <a:r>
              <a:rPr lang="en-GB" sz="2000" b="1" i="1" dirty="0"/>
              <a:t>wants to stay in the experience by building tents: the current phase of our </a:t>
            </a:r>
            <a:r>
              <a:rPr lang="en-GB" sz="2000" b="1" i="1" dirty="0" err="1"/>
              <a:t>synodal</a:t>
            </a:r>
            <a:r>
              <a:rPr lang="en-GB" sz="2000" b="1" i="1" dirty="0"/>
              <a:t> journey encourages us to enlarge the space of our tent by reaching out to others.  Who are the people on the margins you need to reach out to</a:t>
            </a:r>
            <a:r>
              <a:rPr lang="en-GB" sz="2000" b="1" i="1" dirty="0" smtClean="0"/>
              <a:t>?</a:t>
            </a:r>
            <a:endParaRPr lang="en-GB" dirty="0"/>
          </a:p>
          <a:p>
            <a:pPr marL="342900" indent="-342900">
              <a:buFont typeface="Wingdings 2" panose="05020102010507070707" pitchFamily="18" charset="2"/>
              <a:buChar char=""/>
            </a:pPr>
            <a:endParaRPr lang="en-GB" sz="2000" b="1" dirty="0"/>
          </a:p>
        </p:txBody>
      </p:sp>
      <p:sp>
        <p:nvSpPr>
          <p:cNvPr id="13" name="Rectangle 12"/>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2nd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4"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PETER</a:t>
            </a:r>
          </a:p>
          <a:p>
            <a:pPr>
              <a:spcBef>
                <a:spcPts val="0"/>
              </a:spcBef>
            </a:pPr>
            <a:r>
              <a:rPr lang="en-GB" sz="4400" b="1" dirty="0" smtClean="0">
                <a:solidFill>
                  <a:schemeClr val="bg1"/>
                </a:solidFill>
              </a:rPr>
              <a:t>JAMES</a:t>
            </a:r>
          </a:p>
          <a:p>
            <a:pPr>
              <a:spcBef>
                <a:spcPts val="0"/>
              </a:spcBef>
            </a:pPr>
            <a:r>
              <a:rPr lang="en-GB" sz="4400" b="1" dirty="0" smtClean="0">
                <a:solidFill>
                  <a:schemeClr val="bg1"/>
                </a:solidFill>
              </a:rPr>
              <a:t>JOHN</a:t>
            </a:r>
            <a:endParaRPr lang="en-IE" sz="4400" b="1" dirty="0">
              <a:solidFill>
                <a:schemeClr val="bg1"/>
              </a:solidFill>
            </a:endParaRPr>
          </a:p>
        </p:txBody>
      </p:sp>
    </p:spTree>
    <p:extLst>
      <p:ext uri="{BB962C8B-B14F-4D97-AF65-F5344CB8AC3E}">
        <p14:creationId xmlns:p14="http://schemas.microsoft.com/office/powerpoint/2010/main" val="257705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0" y="-49610"/>
            <a:ext cx="21494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pray</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013" y="1012870"/>
            <a:ext cx="6653367" cy="369332"/>
          </a:xfrm>
          <a:prstGeom prst="rect">
            <a:avLst/>
          </a:prstGeom>
          <a:noFill/>
        </p:spPr>
        <p:txBody>
          <a:bodyPr wrap="square" rtlCol="0">
            <a:spAutoFit/>
          </a:bodyPr>
          <a:lstStyle/>
          <a:p>
            <a:pPr lvl="0" algn="just" eaLnBrk="0" fontAlgn="base" hangingPunct="0">
              <a:spcBef>
                <a:spcPct val="0"/>
              </a:spcBef>
              <a:spcAft>
                <a:spcPct val="0"/>
              </a:spcAft>
            </a:pPr>
            <a:r>
              <a:rPr lang="en-IE" altLang="en-US" i="1" spc="-50" dirty="0">
                <a:solidFill>
                  <a:srgbClr val="000000"/>
                </a:solidFill>
                <a:latin typeface="Calibri" panose="020F0502020204030204" pitchFamily="34" charset="0"/>
              </a:rPr>
              <a:t>This week our time of prayer </a:t>
            </a:r>
            <a:r>
              <a:rPr lang="en-IE" altLang="en-US" i="1" spc="-50" dirty="0" smtClean="0">
                <a:solidFill>
                  <a:srgbClr val="000000"/>
                </a:solidFill>
                <a:latin typeface="Calibri" panose="020F0502020204030204" pitchFamily="34" charset="0"/>
              </a:rPr>
              <a:t>is in the form of the </a:t>
            </a:r>
            <a:r>
              <a:rPr lang="en-IE" altLang="en-US" i="1" spc="-50" dirty="0" err="1" smtClean="0">
                <a:solidFill>
                  <a:srgbClr val="000000"/>
                </a:solidFill>
                <a:latin typeface="Calibri" panose="020F0502020204030204" pitchFamily="34" charset="0"/>
              </a:rPr>
              <a:t>Ignatian</a:t>
            </a:r>
            <a:r>
              <a:rPr lang="en-IE" altLang="en-US" i="1" spc="-50" dirty="0" smtClean="0">
                <a:solidFill>
                  <a:srgbClr val="000000"/>
                </a:solidFill>
                <a:latin typeface="Calibri" panose="020F0502020204030204" pitchFamily="34" charset="0"/>
              </a:rPr>
              <a:t> </a:t>
            </a:r>
            <a:r>
              <a:rPr lang="en-IE" altLang="en-US" i="1" spc="-50" dirty="0" err="1" smtClean="0">
                <a:solidFill>
                  <a:srgbClr val="000000"/>
                </a:solidFill>
                <a:latin typeface="Calibri" panose="020F0502020204030204" pitchFamily="34" charset="0"/>
              </a:rPr>
              <a:t>Examen</a:t>
            </a:r>
            <a:r>
              <a:rPr lang="en-IE" altLang="en-US" i="1" spc="-50" dirty="0" smtClean="0">
                <a:solidFill>
                  <a:srgbClr val="000000"/>
                </a:solidFill>
                <a:latin typeface="Calibri" panose="020F0502020204030204" pitchFamily="34" charset="0"/>
              </a:rPr>
              <a:t> prayer...</a:t>
            </a:r>
            <a:endParaRPr lang="en-IE" altLang="en-US" i="1" spc="-50" dirty="0">
              <a:solidFill>
                <a:srgbClr val="000000"/>
              </a:solidFill>
              <a:latin typeface="Calibri" panose="020F0502020204030204" pitchFamily="34" charset="0"/>
            </a:endParaRPr>
          </a:p>
        </p:txBody>
      </p:sp>
      <p:pic>
        <p:nvPicPr>
          <p:cNvPr id="5122"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38771" t="36775" r="31387" b="33276"/>
          <a:stretch>
            <a:fillRect/>
          </a:stretch>
        </p:blipFill>
        <p:spPr bwMode="auto">
          <a:xfrm>
            <a:off x="2232013" y="186316"/>
            <a:ext cx="900000" cy="8314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3"/>
          <p:cNvSpPr txBox="1">
            <a:spLocks noChangeArrowheads="1"/>
          </p:cNvSpPr>
          <p:nvPr/>
        </p:nvSpPr>
        <p:spPr bwMode="auto">
          <a:xfrm>
            <a:off x="2438402" y="1431641"/>
            <a:ext cx="6253018" cy="4350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GB" sz="1400" dirty="0" smtClean="0">
                <a:solidFill>
                  <a:srgbClr val="4D1875"/>
                </a:solidFill>
              </a:rPr>
              <a:t>1</a:t>
            </a:r>
            <a:r>
              <a:rPr lang="en-GB" sz="1400" dirty="0">
                <a:solidFill>
                  <a:srgbClr val="4D1875"/>
                </a:solidFill>
              </a:rPr>
              <a:t>. </a:t>
            </a:r>
            <a:r>
              <a:rPr lang="en-GB" sz="1400" b="1" dirty="0">
                <a:solidFill>
                  <a:srgbClr val="4D1875"/>
                </a:solidFill>
              </a:rPr>
              <a:t>Become aware of God’s presence.</a:t>
            </a:r>
            <a:endParaRPr lang="en-GB" sz="1400" dirty="0">
              <a:solidFill>
                <a:srgbClr val="4D1875"/>
              </a:solidFill>
            </a:endParaRPr>
          </a:p>
          <a:p>
            <a:r>
              <a:rPr lang="en-GB" sz="1400" dirty="0">
                <a:solidFill>
                  <a:srgbClr val="4D1875"/>
                </a:solidFill>
              </a:rPr>
              <a:t>Take a moment to be still… take a breath in… and out…  Become aware that God is present as always… be still and know God is with you… and loves you.</a:t>
            </a:r>
          </a:p>
          <a:p>
            <a:endParaRPr lang="en-GB" sz="1000" dirty="0">
              <a:solidFill>
                <a:srgbClr val="4D1875"/>
              </a:solidFill>
            </a:endParaRPr>
          </a:p>
          <a:p>
            <a:r>
              <a:rPr lang="en-GB" sz="1400" dirty="0">
                <a:solidFill>
                  <a:srgbClr val="4D1875"/>
                </a:solidFill>
              </a:rPr>
              <a:t>2.</a:t>
            </a:r>
            <a:r>
              <a:rPr lang="en-GB" sz="1400" b="1" dirty="0">
                <a:solidFill>
                  <a:srgbClr val="4D1875"/>
                </a:solidFill>
              </a:rPr>
              <a:t> Review with gratitude.</a:t>
            </a:r>
            <a:endParaRPr lang="en-GB" sz="1400" dirty="0">
              <a:solidFill>
                <a:srgbClr val="4D1875"/>
              </a:solidFill>
            </a:endParaRPr>
          </a:p>
          <a:p>
            <a:r>
              <a:rPr lang="en-GB" sz="1400" dirty="0">
                <a:solidFill>
                  <a:srgbClr val="4D1875"/>
                </a:solidFill>
              </a:rPr>
              <a:t>Look back over your day… or over this time together in the small group… try to play it in your mind as if you were watching it like a film… what are the moments… the words… the actions… the insights…  that you notice and are grateful </a:t>
            </a:r>
            <a:r>
              <a:rPr lang="en-GB" sz="1400" dirty="0" smtClean="0">
                <a:solidFill>
                  <a:srgbClr val="4D1875"/>
                </a:solidFill>
              </a:rPr>
              <a:t>for?</a:t>
            </a:r>
          </a:p>
          <a:p>
            <a:endParaRPr lang="en-GB" sz="1000" dirty="0">
              <a:solidFill>
                <a:srgbClr val="4D1875"/>
              </a:solidFill>
            </a:endParaRPr>
          </a:p>
          <a:p>
            <a:r>
              <a:rPr lang="en-GB" sz="1400" dirty="0" smtClean="0">
                <a:solidFill>
                  <a:srgbClr val="4D1875"/>
                </a:solidFill>
              </a:rPr>
              <a:t>3</a:t>
            </a:r>
            <a:r>
              <a:rPr lang="en-GB" sz="1400" dirty="0">
                <a:solidFill>
                  <a:srgbClr val="4D1875"/>
                </a:solidFill>
              </a:rPr>
              <a:t>. </a:t>
            </a:r>
            <a:r>
              <a:rPr lang="en-GB" sz="1400" b="1" dirty="0">
                <a:solidFill>
                  <a:srgbClr val="4D1875"/>
                </a:solidFill>
              </a:rPr>
              <a:t>Pay attention to your emotions.</a:t>
            </a:r>
            <a:endParaRPr lang="en-GB" sz="1400" dirty="0">
              <a:solidFill>
                <a:srgbClr val="4D1875"/>
              </a:solidFill>
            </a:endParaRPr>
          </a:p>
          <a:p>
            <a:r>
              <a:rPr lang="en-GB" sz="1400" dirty="0">
                <a:solidFill>
                  <a:srgbClr val="4D1875"/>
                </a:solidFill>
              </a:rPr>
              <a:t>How are you feeling as you look back?... Remember that feelings aren’t good or bad - they are simply how you feel… try to name and own your emotions as you reflect</a:t>
            </a:r>
          </a:p>
          <a:p>
            <a:endParaRPr lang="en-GB" sz="1000" dirty="0" smtClean="0">
              <a:solidFill>
                <a:srgbClr val="4D1875"/>
              </a:solidFill>
            </a:endParaRPr>
          </a:p>
          <a:p>
            <a:r>
              <a:rPr lang="en-GB" sz="1400" dirty="0" smtClean="0">
                <a:solidFill>
                  <a:srgbClr val="4D1875"/>
                </a:solidFill>
              </a:rPr>
              <a:t>4</a:t>
            </a:r>
            <a:r>
              <a:rPr lang="en-GB" sz="1400" dirty="0">
                <a:solidFill>
                  <a:srgbClr val="4D1875"/>
                </a:solidFill>
              </a:rPr>
              <a:t>. </a:t>
            </a:r>
            <a:r>
              <a:rPr lang="en-GB" sz="1400" b="1" dirty="0">
                <a:solidFill>
                  <a:srgbClr val="4D1875"/>
                </a:solidFill>
              </a:rPr>
              <a:t>Choose one feature and pray from it.</a:t>
            </a:r>
            <a:endParaRPr lang="en-GB" sz="1400" dirty="0">
              <a:solidFill>
                <a:srgbClr val="4D1875"/>
              </a:solidFill>
            </a:endParaRPr>
          </a:p>
          <a:p>
            <a:r>
              <a:rPr lang="en-GB" sz="1400" dirty="0">
                <a:solidFill>
                  <a:srgbClr val="4D1875"/>
                </a:solidFill>
              </a:rPr>
              <a:t>As you look back, is there one thing that you would like to bring to prayer with God?  It may be a prayer of thanks… someone or somewhere might be in need… is there something you want to ask for yourself… take a moment to do that... </a:t>
            </a:r>
          </a:p>
          <a:p>
            <a:endParaRPr lang="en-GB" sz="1000" dirty="0" smtClean="0">
              <a:solidFill>
                <a:srgbClr val="4D1875"/>
              </a:solidFill>
            </a:endParaRPr>
          </a:p>
          <a:p>
            <a:r>
              <a:rPr lang="en-GB" sz="1400" dirty="0" smtClean="0">
                <a:solidFill>
                  <a:srgbClr val="4D1875"/>
                </a:solidFill>
              </a:rPr>
              <a:t>5</a:t>
            </a:r>
            <a:r>
              <a:rPr lang="en-GB" sz="1400" dirty="0">
                <a:solidFill>
                  <a:srgbClr val="4D1875"/>
                </a:solidFill>
              </a:rPr>
              <a:t>.</a:t>
            </a:r>
            <a:r>
              <a:rPr lang="en-GB" sz="1400" b="1" dirty="0">
                <a:solidFill>
                  <a:srgbClr val="4D1875"/>
                </a:solidFill>
              </a:rPr>
              <a:t> Look toward tomorrow.</a:t>
            </a:r>
            <a:r>
              <a:rPr lang="en-GB" sz="1400" dirty="0">
                <a:solidFill>
                  <a:srgbClr val="4D1875"/>
                </a:solidFill>
              </a:rPr>
              <a:t> </a:t>
            </a:r>
          </a:p>
          <a:p>
            <a:r>
              <a:rPr lang="en-GB" sz="1400" dirty="0">
                <a:solidFill>
                  <a:srgbClr val="4D1875"/>
                </a:solidFill>
              </a:rPr>
              <a:t>As the time of prayer comes to a close, is there something you want to carry with you into tomorrow?...</a:t>
            </a:r>
          </a:p>
          <a:p>
            <a:r>
              <a:rPr lang="en-GB" sz="1200" dirty="0">
                <a:solidFill>
                  <a:srgbClr val="4D1875"/>
                </a:solidFill>
              </a:rPr>
              <a:t> </a:t>
            </a:r>
          </a:p>
        </p:txBody>
      </p:sp>
      <p:sp>
        <p:nvSpPr>
          <p:cNvPr id="7" name="Rectangle 6"/>
          <p:cNvSpPr/>
          <p:nvPr/>
        </p:nvSpPr>
        <p:spPr>
          <a:xfrm>
            <a:off x="2232013" y="5876053"/>
            <a:ext cx="6653365" cy="923330"/>
          </a:xfrm>
          <a:prstGeom prst="rect">
            <a:avLst/>
          </a:prstGeom>
        </p:spPr>
        <p:txBody>
          <a:bodyPr wrap="square">
            <a:spAutoFit/>
          </a:bodyPr>
          <a:lstStyle/>
          <a:p>
            <a:pPr lvl="0" algn="just" eaLnBrk="0" fontAlgn="base" hangingPunct="0">
              <a:spcBef>
                <a:spcPct val="0"/>
              </a:spcBef>
              <a:spcAft>
                <a:spcPct val="0"/>
              </a:spcAft>
            </a:pPr>
            <a:r>
              <a:rPr lang="en-IE" altLang="en-US" i="1" dirty="0">
                <a:solidFill>
                  <a:srgbClr val="000000"/>
                </a:solidFill>
                <a:latin typeface="Calibri" panose="020F0502020204030204" pitchFamily="34" charset="0"/>
              </a:rPr>
              <a:t>We give thanks for our time of prayer as we say: </a:t>
            </a:r>
            <a:r>
              <a:rPr lang="en-IE" altLang="en-US" b="1" i="1" dirty="0">
                <a:solidFill>
                  <a:srgbClr val="000000"/>
                </a:solidFill>
                <a:latin typeface="Calibri" panose="020F0502020204030204" pitchFamily="34" charset="0"/>
              </a:rPr>
              <a:t>Glory be to the Father, and to the Son, and to the Holy Spirit, as it was in the beginning, is now and ever shall be, world without end. Amen.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2nd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20"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PETER</a:t>
            </a:r>
          </a:p>
          <a:p>
            <a:pPr>
              <a:spcBef>
                <a:spcPts val="0"/>
              </a:spcBef>
            </a:pPr>
            <a:r>
              <a:rPr lang="en-GB" sz="4400" b="1" dirty="0" smtClean="0">
                <a:solidFill>
                  <a:schemeClr val="bg1"/>
                </a:solidFill>
              </a:rPr>
              <a:t>JAMES</a:t>
            </a:r>
          </a:p>
          <a:p>
            <a:pPr>
              <a:spcBef>
                <a:spcPts val="0"/>
              </a:spcBef>
            </a:pPr>
            <a:r>
              <a:rPr lang="en-GB" sz="4400" b="1" dirty="0" smtClean="0">
                <a:solidFill>
                  <a:schemeClr val="bg1"/>
                </a:solidFill>
              </a:rPr>
              <a:t>JOHN</a:t>
            </a:r>
            <a:endParaRPr lang="en-IE" sz="4400" b="1" dirty="0">
              <a:solidFill>
                <a:schemeClr val="bg1"/>
              </a:solidFill>
            </a:endParaRPr>
          </a:p>
        </p:txBody>
      </p:sp>
    </p:spTree>
    <p:extLst>
      <p:ext uri="{BB962C8B-B14F-4D97-AF65-F5344CB8AC3E}">
        <p14:creationId xmlns:p14="http://schemas.microsoft.com/office/powerpoint/2010/main" val="8531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act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24371" y="1012869"/>
            <a:ext cx="6661009" cy="1059777"/>
          </a:xfrm>
          <a:prstGeom prst="rect">
            <a:avLst/>
          </a:prstGeom>
          <a:noFill/>
        </p:spPr>
        <p:txBody>
          <a:bodyPr wrap="square" rtlCol="0">
            <a:spAutoFit/>
          </a:bodyPr>
          <a:lstStyle/>
          <a:p>
            <a:pPr marR="0" algn="just">
              <a:lnSpc>
                <a:spcPct val="119000"/>
              </a:lnSpc>
              <a:spcBef>
                <a:spcPts val="0"/>
              </a:spcBef>
              <a:spcAft>
                <a:spcPts val="0"/>
              </a:spcAft>
            </a:pPr>
            <a:r>
              <a:rPr lang="en-GB" i="1" kern="1400" dirty="0">
                <a:solidFill>
                  <a:srgbClr val="000000"/>
                </a:solidFill>
                <a:latin typeface="Calibri" panose="020F0502020204030204" pitchFamily="34" charset="0"/>
              </a:rPr>
              <a:t>Having listened to the Scriptures, yourself and each other, as well as encountering God in prayer, is there something you feel you might do in response?</a:t>
            </a:r>
            <a:endParaRPr lang="en-GB" sz="1400" kern="1400" dirty="0" smtClean="0">
              <a:ln>
                <a:noFill/>
              </a:ln>
              <a:solidFill>
                <a:srgbClr val="000000"/>
              </a:solidFill>
              <a:effectLst/>
              <a:latin typeface="Calibri" panose="020F0502020204030204" pitchFamily="34" charset="0"/>
            </a:endParaRPr>
          </a:p>
        </p:txBody>
      </p:sp>
      <p:pic>
        <p:nvPicPr>
          <p:cNvPr id="6146"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19846" t="68391" r="49983" b="1520"/>
          <a:stretch>
            <a:fillRect/>
          </a:stretch>
        </p:blipFill>
        <p:spPr bwMode="auto">
          <a:xfrm>
            <a:off x="2224371" y="198429"/>
            <a:ext cx="900000" cy="8293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2331384" y="2373503"/>
            <a:ext cx="6446982" cy="3885166"/>
          </a:xfrm>
          <a:prstGeom prst="rect">
            <a:avLst/>
          </a:prstGeom>
        </p:spPr>
        <p:txBody>
          <a:bodyPr wrap="square">
            <a:spAutoFit/>
          </a:bodyPr>
          <a:lstStyle/>
          <a:p>
            <a:pPr marL="342900" indent="-342900">
              <a:lnSpc>
                <a:spcPct val="119000"/>
              </a:lnSpc>
              <a:buFont typeface="Wingdings" panose="05000000000000000000" pitchFamily="2" charset="2"/>
              <a:buChar char="F"/>
            </a:pPr>
            <a:r>
              <a:rPr lang="en-GB" sz="2400" dirty="0" smtClean="0"/>
              <a:t>How </a:t>
            </a:r>
            <a:r>
              <a:rPr lang="en-GB" sz="2400" dirty="0"/>
              <a:t>can you continue to respond to the call of your </a:t>
            </a:r>
            <a:r>
              <a:rPr lang="en-GB" sz="2400" dirty="0" smtClean="0"/>
              <a:t>baptism?</a:t>
            </a:r>
          </a:p>
          <a:p>
            <a:pPr marL="342900" indent="-342900">
              <a:lnSpc>
                <a:spcPct val="119000"/>
              </a:lnSpc>
              <a:buFont typeface="Wingdings" panose="05000000000000000000" pitchFamily="2" charset="2"/>
              <a:buChar char="F"/>
            </a:pPr>
            <a:endParaRPr lang="en-GB" sz="2400" dirty="0" smtClean="0"/>
          </a:p>
          <a:p>
            <a:pPr marL="342900" indent="-342900">
              <a:lnSpc>
                <a:spcPct val="119000"/>
              </a:lnSpc>
              <a:buFont typeface="Wingdings" panose="05000000000000000000" pitchFamily="2" charset="2"/>
              <a:buChar char="F"/>
            </a:pPr>
            <a:r>
              <a:rPr lang="en-GB" sz="2400" dirty="0" smtClean="0"/>
              <a:t>Having </a:t>
            </a:r>
            <a:r>
              <a:rPr lang="en-GB" sz="2400" dirty="0"/>
              <a:t>reflected on those who are on the margins, how might you reach out to </a:t>
            </a:r>
            <a:r>
              <a:rPr lang="en-GB" sz="2400" dirty="0" smtClean="0"/>
              <a:t>them?</a:t>
            </a:r>
          </a:p>
          <a:p>
            <a:pPr marL="342900" indent="-342900">
              <a:lnSpc>
                <a:spcPct val="119000"/>
              </a:lnSpc>
              <a:buFont typeface="Wingdings" panose="05000000000000000000" pitchFamily="2" charset="2"/>
              <a:buChar char="F"/>
            </a:pPr>
            <a:endParaRPr lang="en-GB" sz="2400" dirty="0"/>
          </a:p>
          <a:p>
            <a:pPr marL="342900" indent="-342900">
              <a:lnSpc>
                <a:spcPct val="119000"/>
              </a:lnSpc>
              <a:buFont typeface="Wingdings" panose="05000000000000000000" pitchFamily="2" charset="2"/>
              <a:buChar char="F"/>
            </a:pPr>
            <a:r>
              <a:rPr lang="en-GB" sz="2400" dirty="0" smtClean="0"/>
              <a:t>How </a:t>
            </a:r>
            <a:r>
              <a:rPr lang="en-GB" sz="2400" dirty="0"/>
              <a:t>can you build Hope inspired by Peter, James and John?</a:t>
            </a:r>
          </a:p>
          <a:p>
            <a:r>
              <a:rPr lang="en-GB" dirty="0"/>
              <a:t> </a:t>
            </a:r>
          </a:p>
        </p:txBody>
      </p:sp>
      <p:sp>
        <p:nvSpPr>
          <p:cNvPr id="12" name="Rectangle 11"/>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2nd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3" name="Subtitle 2"/>
          <p:cNvSpPr txBox="1">
            <a:spLocks/>
          </p:cNvSpPr>
          <p:nvPr/>
        </p:nvSpPr>
        <p:spPr>
          <a:xfrm>
            <a:off x="99264" y="1474967"/>
            <a:ext cx="1740010" cy="20025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GB" sz="4400" b="1" smtClean="0">
                <a:solidFill>
                  <a:schemeClr val="bg1"/>
                </a:solidFill>
              </a:rPr>
              <a:t>PETER</a:t>
            </a:r>
          </a:p>
          <a:p>
            <a:pPr>
              <a:spcBef>
                <a:spcPts val="0"/>
              </a:spcBef>
            </a:pPr>
            <a:r>
              <a:rPr lang="en-GB" sz="4400" b="1" smtClean="0">
                <a:solidFill>
                  <a:schemeClr val="bg1"/>
                </a:solidFill>
              </a:rPr>
              <a:t>JAMES</a:t>
            </a:r>
          </a:p>
          <a:p>
            <a:pPr>
              <a:spcBef>
                <a:spcPts val="0"/>
              </a:spcBef>
            </a:pPr>
            <a:r>
              <a:rPr lang="en-GB" sz="4400" b="1" smtClean="0">
                <a:solidFill>
                  <a:schemeClr val="bg1"/>
                </a:solidFill>
              </a:rPr>
              <a:t>JOHN</a:t>
            </a:r>
            <a:endParaRPr lang="en-IE" sz="4400" b="1" dirty="0">
              <a:solidFill>
                <a:schemeClr val="bg1"/>
              </a:solidFill>
            </a:endParaRPr>
          </a:p>
        </p:txBody>
      </p:sp>
    </p:spTree>
    <p:extLst>
      <p:ext uri="{BB962C8B-B14F-4D97-AF65-F5344CB8AC3E}">
        <p14:creationId xmlns:p14="http://schemas.microsoft.com/office/powerpoint/2010/main" val="33653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2817</TotalTime>
  <Words>492</Words>
  <Application>Microsoft Office PowerPoint</Application>
  <PresentationFormat>On-screen Show (4:3)</PresentationFormat>
  <Paragraphs>116</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Calibri</vt:lpstr>
      <vt:lpstr>Calibri Light</vt:lpstr>
      <vt:lpstr>Showcard Gothic</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Siney</dc:creator>
  <cp:lastModifiedBy>Peter Siney</cp:lastModifiedBy>
  <cp:revision>23</cp:revision>
  <dcterms:created xsi:type="dcterms:W3CDTF">2023-01-20T21:35:46Z</dcterms:created>
  <dcterms:modified xsi:type="dcterms:W3CDTF">2023-01-22T20:32:53Z</dcterms:modified>
</cp:coreProperties>
</file>