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62" r:id="rId5"/>
    <p:sldId id="263" r:id="rId6"/>
    <p:sldId id="264" r:id="rId7"/>
    <p:sldId id="260"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18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snapToGrid="0">
      <p:cViewPr varScale="1">
        <p:scale>
          <a:sx n="69" d="100"/>
          <a:sy n="69" d="100"/>
        </p:scale>
        <p:origin x="67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20/01/2023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51507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20/01/2023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90040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20/01/2023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5828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29FED7-9AF9-4281-820B-CA5275D7DB91}" type="datetimeFigureOut">
              <a:rPr lang="en-IE" smtClean="0"/>
              <a:t>20/01/2023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25149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29FED7-9AF9-4281-820B-CA5275D7DB91}" type="datetimeFigureOut">
              <a:rPr lang="en-IE" smtClean="0"/>
              <a:t>20/01/2023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39953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29FED7-9AF9-4281-820B-CA5275D7DB91}" type="datetimeFigureOut">
              <a:rPr lang="en-IE" smtClean="0"/>
              <a:t>20/01/2023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400812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29FED7-9AF9-4281-820B-CA5275D7DB91}" type="datetimeFigureOut">
              <a:rPr lang="en-IE" smtClean="0"/>
              <a:t>20/01/2023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246840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29FED7-9AF9-4281-820B-CA5275D7DB91}" type="datetimeFigureOut">
              <a:rPr lang="en-IE" smtClean="0"/>
              <a:t>20/01/2023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381003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9FED7-9AF9-4281-820B-CA5275D7DB91}" type="datetimeFigureOut">
              <a:rPr lang="en-IE" smtClean="0"/>
              <a:t>20/01/2023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8969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20/01/2023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171530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29FED7-9AF9-4281-820B-CA5275D7DB91}" type="datetimeFigureOut">
              <a:rPr lang="en-IE" smtClean="0"/>
              <a:t>20/01/2023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A127C97E-15AE-4681-A680-944EA98045CA}" type="slidenum">
              <a:rPr lang="en-IE" smtClean="0"/>
              <a:t>‹#›</a:t>
            </a:fld>
            <a:endParaRPr lang="en-IE"/>
          </a:p>
        </p:txBody>
      </p:sp>
    </p:spTree>
    <p:extLst>
      <p:ext uri="{BB962C8B-B14F-4D97-AF65-F5344CB8AC3E}">
        <p14:creationId xmlns:p14="http://schemas.microsoft.com/office/powerpoint/2010/main" val="98888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9FED7-9AF9-4281-820B-CA5275D7DB91}" type="datetimeFigureOut">
              <a:rPr lang="en-IE" smtClean="0"/>
              <a:t>20/01/2023</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7C97E-15AE-4681-A680-944EA98045CA}" type="slidenum">
              <a:rPr lang="en-IE" smtClean="0"/>
              <a:t>‹#›</a:t>
            </a:fld>
            <a:endParaRPr lang="en-IE"/>
          </a:p>
        </p:txBody>
      </p:sp>
    </p:spTree>
    <p:extLst>
      <p:ext uri="{BB962C8B-B14F-4D97-AF65-F5344CB8AC3E}">
        <p14:creationId xmlns:p14="http://schemas.microsoft.com/office/powerpoint/2010/main" val="423099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descr="https://www.missionministry.ie/wp-content/uploads/sites/8/2021/09/m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180" y="153284"/>
            <a:ext cx="2971355" cy="62257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People of Hope Logo with background"/>
          <p:cNvPicPr>
            <a:picLocks noChangeAspect="1" noChangeArrowheads="1"/>
          </p:cNvPicPr>
          <p:nvPr/>
        </p:nvPicPr>
        <p:blipFill>
          <a:blip r:embed="rId4"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Rectangle 8"/>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0" name="Subtitle 2"/>
          <p:cNvSpPr>
            <a:spLocks noGrp="1"/>
          </p:cNvSpPr>
          <p:nvPr>
            <p:ph type="subTitle" idx="1"/>
          </p:nvPr>
        </p:nvSpPr>
        <p:spPr>
          <a:xfrm>
            <a:off x="2203917" y="5880712"/>
            <a:ext cx="6759975" cy="626918"/>
          </a:xfrm>
        </p:spPr>
        <p:txBody>
          <a:bodyPr>
            <a:normAutofit fontScale="85000" lnSpcReduction="20000"/>
          </a:bodyPr>
          <a:lstStyle/>
          <a:p>
            <a:r>
              <a:rPr lang="en-GB" sz="5400" b="1" dirty="0" smtClean="0"/>
              <a:t>SAMARITAN WOMAN</a:t>
            </a:r>
            <a:endParaRPr lang="en-IE" sz="5400" b="1" dirty="0"/>
          </a:p>
        </p:txBody>
      </p:sp>
      <p:pic>
        <p:nvPicPr>
          <p:cNvPr id="1028" name="Picture 4" descr="Free Unrecognizable woman touching water in garden Stock Photo"/>
          <p:cNvPicPr>
            <a:picLocks noChangeAspect="1" noChangeArrowheads="1"/>
          </p:cNvPicPr>
          <p:nvPr/>
        </p:nvPicPr>
        <p:blipFill>
          <a:blip r:embed="rId5">
            <a:extLst>
              <a:ext uri="{28A0092B-C50C-407E-A947-70E740481C1C}">
                <a14:useLocalDpi xmlns:a14="http://schemas.microsoft.com/office/drawing/2010/main" val="0"/>
              </a:ext>
            </a:extLst>
          </a:blip>
          <a:srcRect t="20047" b="28259"/>
          <a:stretch>
            <a:fillRect/>
          </a:stretch>
        </p:blipFill>
        <p:spPr bwMode="auto">
          <a:xfrm>
            <a:off x="2203916" y="1092996"/>
            <a:ext cx="6748207" cy="4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1718046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Subtitle 2"/>
          <p:cNvSpPr>
            <a:spLocks noGrp="1"/>
          </p:cNvSpPr>
          <p:nvPr>
            <p:ph type="subTitle" idx="1"/>
          </p:nvPr>
        </p:nvSpPr>
        <p:spPr>
          <a:xfrm>
            <a:off x="99263" y="1474967"/>
            <a:ext cx="1794191" cy="846552"/>
          </a:xfrm>
        </p:spPr>
        <p:txBody>
          <a:bodyPr>
            <a:noAutofit/>
          </a:bodyPr>
          <a:lstStyle/>
          <a:p>
            <a:pPr>
              <a:spcBef>
                <a:spcPts val="0"/>
              </a:spcBef>
            </a:pPr>
            <a:r>
              <a:rPr lang="en-GB" sz="2500" b="1" dirty="0" smtClean="0">
                <a:solidFill>
                  <a:schemeClr val="bg1"/>
                </a:solidFill>
              </a:rPr>
              <a:t>SAMARITAN</a:t>
            </a:r>
          </a:p>
          <a:p>
            <a:pPr>
              <a:spcBef>
                <a:spcPts val="0"/>
              </a:spcBef>
            </a:pPr>
            <a:r>
              <a:rPr lang="en-GB" sz="2500" b="1" dirty="0" smtClean="0">
                <a:solidFill>
                  <a:schemeClr val="bg1"/>
                </a:solidFill>
              </a:rPr>
              <a:t>WOMAN</a:t>
            </a:r>
          </a:p>
        </p:txBody>
      </p:sp>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GATHER</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15"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620" t="4005" r="65494" b="65941"/>
          <a:stretch>
            <a:fillRect/>
          </a:stretch>
        </p:blipFill>
        <p:spPr bwMode="auto">
          <a:xfrm>
            <a:off x="2232865" y="183641"/>
            <a:ext cx="900000" cy="8368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p:nvPr/>
        </p:nvSpPr>
        <p:spPr>
          <a:xfrm>
            <a:off x="2452253" y="1993417"/>
            <a:ext cx="6285345" cy="2640146"/>
          </a:xfrm>
          <a:prstGeom prst="rect">
            <a:avLst/>
          </a:prstGeom>
        </p:spPr>
        <p:txBody>
          <a:bodyPr wrap="square">
            <a:spAutoFit/>
          </a:bodyPr>
          <a:lstStyle/>
          <a:p>
            <a:pPr>
              <a:lnSpc>
                <a:spcPct val="119000"/>
              </a:lnSpc>
            </a:pPr>
            <a:r>
              <a:rPr lang="en-GB" sz="2800" i="1" dirty="0" smtClean="0"/>
              <a:t>Take </a:t>
            </a:r>
            <a:r>
              <a:rPr lang="en-GB" sz="2800" i="1" dirty="0"/>
              <a:t>a moment to greet each other and share anything that has stayed with you since last week.</a:t>
            </a:r>
            <a:endParaRPr lang="en-GB" sz="2800" dirty="0"/>
          </a:p>
          <a:p>
            <a:r>
              <a:rPr lang="en-GB" dirty="0"/>
              <a:t> </a:t>
            </a:r>
          </a:p>
          <a:p>
            <a:pPr>
              <a:lnSpc>
                <a:spcPct val="119000"/>
              </a:lnSpc>
            </a:pPr>
            <a:endParaRPr lang="en-GB" sz="2000" kern="1400" dirty="0" smtClean="0">
              <a:ln>
                <a:noFill/>
              </a:ln>
              <a:solidFill>
                <a:srgbClr val="000000"/>
              </a:solidFill>
              <a:effectLst/>
              <a:latin typeface="Calibri" panose="020F0502020204030204" pitchFamily="34" charset="0"/>
            </a:endParaRPr>
          </a:p>
          <a:p>
            <a:pPr>
              <a:lnSpc>
                <a:spcPct val="119000"/>
              </a:lnSpc>
              <a:spcAft>
                <a:spcPts val="600"/>
              </a:spcAft>
            </a:pPr>
            <a:r>
              <a:rPr lang="en-GB" sz="2000" kern="1400" dirty="0" smtClean="0">
                <a:ln>
                  <a:noFill/>
                </a:ln>
                <a:solidFill>
                  <a:srgbClr val="000000"/>
                </a:solidFill>
                <a:effectLst/>
                <a:latin typeface="Calibri" panose="020F0502020204030204" pitchFamily="34" charset="0"/>
              </a:rPr>
              <a:t> </a:t>
            </a:r>
            <a:endParaRPr lang="en-GB" sz="2000" kern="1400" dirty="0">
              <a:ln>
                <a:noFill/>
              </a:ln>
              <a:solidFill>
                <a:srgbClr val="000000"/>
              </a:solidFill>
              <a:effectLst/>
              <a:latin typeface="Calibri" panose="020F0502020204030204" pitchFamily="34" charset="0"/>
            </a:endParaRPr>
          </a:p>
        </p:txBody>
      </p:sp>
      <p:sp>
        <p:nvSpPr>
          <p:cNvPr id="4" name="Rectangle 3"/>
          <p:cNvSpPr/>
          <p:nvPr/>
        </p:nvSpPr>
        <p:spPr>
          <a:xfrm>
            <a:off x="2452252" y="4840132"/>
            <a:ext cx="5980547" cy="1117870"/>
          </a:xfrm>
          <a:prstGeom prst="rect">
            <a:avLst/>
          </a:prstGeom>
        </p:spPr>
        <p:txBody>
          <a:bodyPr wrap="square">
            <a:spAutoFit/>
          </a:bodyPr>
          <a:lstStyle/>
          <a:p>
            <a:pPr algn="r">
              <a:lnSpc>
                <a:spcPct val="119000"/>
              </a:lnSpc>
            </a:pPr>
            <a:r>
              <a:rPr lang="en-GB" sz="2800" i="1" kern="1400" dirty="0" smtClean="0">
                <a:solidFill>
                  <a:srgbClr val="000000"/>
                </a:solidFill>
                <a:latin typeface="Calibri" panose="020F0502020204030204" pitchFamily="34" charset="0"/>
              </a:rPr>
              <a:t>We pause for a moment </a:t>
            </a:r>
          </a:p>
          <a:p>
            <a:pPr algn="r">
              <a:lnSpc>
                <a:spcPct val="119000"/>
              </a:lnSpc>
            </a:pPr>
            <a:r>
              <a:rPr lang="en-GB" sz="2800" i="1" kern="1400" dirty="0" smtClean="0">
                <a:solidFill>
                  <a:srgbClr val="000000"/>
                </a:solidFill>
                <a:latin typeface="Calibri" panose="020F0502020204030204" pitchFamily="34" charset="0"/>
              </a:rPr>
              <a:t>to prepare to listen to God’s Word</a:t>
            </a:r>
            <a:endParaRPr lang="en-GB" sz="1400" kern="1400" dirty="0">
              <a:ln>
                <a:noFill/>
              </a:ln>
              <a:solidFill>
                <a:srgbClr val="000000"/>
              </a:solidFill>
              <a:effectLst/>
              <a:latin typeface="Calibri" panose="020F0502020204030204" pitchFamily="34" charset="0"/>
            </a:endParaRPr>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334383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29117" y="-73891"/>
            <a:ext cx="2133601"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74"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6903" t="3906" r="33006" b="66158"/>
          <a:stretch>
            <a:fillRect/>
          </a:stretch>
        </p:blipFill>
        <p:spPr bwMode="auto">
          <a:xfrm>
            <a:off x="2232865" y="187653"/>
            <a:ext cx="901475" cy="82521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5400" b="1" i="0" u="none" strike="noStrike" cap="none" normalizeH="0" baseline="0" dirty="0" smtClean="0">
                <a:ln>
                  <a:noFill/>
                </a:ln>
                <a:solidFill>
                  <a:srgbClr val="000000"/>
                </a:solidFill>
                <a:effectLst/>
                <a:latin typeface="Showcard Gothic" panose="04020904020102020604" pitchFamily="82" charset="0"/>
              </a:rPr>
              <a:t>HEAR</a:t>
            </a:r>
          </a:p>
        </p:txBody>
      </p:sp>
      <p:sp>
        <p:nvSpPr>
          <p:cNvPr id="3" name="TextBox 2"/>
          <p:cNvSpPr txBox="1"/>
          <p:nvPr/>
        </p:nvSpPr>
        <p:spPr>
          <a:xfrm>
            <a:off x="2232865" y="1012870"/>
            <a:ext cx="6652515" cy="954107"/>
          </a:xfrm>
          <a:prstGeom prst="rect">
            <a:avLst/>
          </a:prstGeom>
          <a:noFill/>
        </p:spPr>
        <p:txBody>
          <a:bodyPr wrap="square" rtlCol="0">
            <a:spAutoFit/>
          </a:bodyPr>
          <a:lstStyle/>
          <a:p>
            <a:r>
              <a:rPr lang="en-IE" altLang="en-US" i="1" dirty="0">
                <a:solidFill>
                  <a:srgbClr val="000000"/>
                </a:solidFill>
                <a:latin typeface="Calibri" panose="020F0502020204030204" pitchFamily="34" charset="0"/>
              </a:rPr>
              <a:t>We listen now to words from the Gospel of </a:t>
            </a:r>
            <a:r>
              <a:rPr lang="en-IE" i="1" dirty="0" smtClean="0"/>
              <a:t>John</a:t>
            </a:r>
          </a:p>
          <a:p>
            <a:pPr algn="r"/>
            <a:r>
              <a:rPr lang="en-IE" sz="1400" i="1" dirty="0" smtClean="0"/>
              <a:t>[Jn4:5-7</a:t>
            </a:r>
            <a:r>
              <a:rPr lang="en-IE" sz="1400" i="1" dirty="0"/>
              <a:t>, 9-11, 13-15,25-26,39</a:t>
            </a:r>
            <a:r>
              <a:rPr lang="en-IE" sz="1400" i="1" dirty="0" smtClean="0"/>
              <a:t>]</a:t>
            </a:r>
            <a:endParaRPr lang="en-IE" sz="1400" dirty="0"/>
          </a:p>
          <a:p>
            <a:pPr algn="just" eaLnBrk="0" fontAlgn="base" hangingPunct="0">
              <a:spcBef>
                <a:spcPct val="0"/>
              </a:spcBef>
              <a:spcAft>
                <a:spcPct val="0"/>
              </a:spcAft>
            </a:pP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4" name="Text Box 4"/>
          <p:cNvSpPr txBox="1">
            <a:spLocks noChangeArrowheads="1"/>
          </p:cNvSpPr>
          <p:nvPr/>
        </p:nvSpPr>
        <p:spPr bwMode="auto">
          <a:xfrm>
            <a:off x="2346036" y="2000032"/>
            <a:ext cx="6437746" cy="4603962"/>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400" b="1" dirty="0"/>
              <a:t>Jesus came to the Samaritan town called </a:t>
            </a:r>
            <a:r>
              <a:rPr lang="en-GB" sz="1400" b="1" dirty="0" err="1"/>
              <a:t>Sychar</a:t>
            </a:r>
            <a:r>
              <a:rPr lang="en-GB" sz="1400" b="1" dirty="0"/>
              <a:t>, near the land that Jacob gave to his son Joseph. Jacob’s well is there and Jesus, tired by the journey, sat straight down by the well. It was about the sixth hour. When a Samaritan woman came to draw water, Jesus said to her, ‘Give me a drink.’ The Samaritan woman said to him, ‘What? You are a Jew and you ask me, a Samaritan, for a drink?’ – Jews, in fact, do not associate with Samaritans. Jesus replied: ‘If you only knew what God is offering and who it is that is saying to you: Give me a drink, you would have been the one to ask, and he would have given you living water.’</a:t>
            </a:r>
            <a:endParaRPr lang="en-GB" sz="1400" dirty="0"/>
          </a:p>
          <a:p>
            <a:r>
              <a:rPr lang="en-GB" sz="1400" dirty="0"/>
              <a:t> </a:t>
            </a:r>
          </a:p>
          <a:p>
            <a:r>
              <a:rPr lang="en-GB" sz="1400" b="1" dirty="0"/>
              <a:t>‘You have no bucket, sir,’ she answered ‘and the well is deep: how could you get this living water? Jesus replied: ‘Whoever drinks this water will get thirsty again; but anyone who drinks the water that I shall give will never be thirsty again: the water that I shall give will turn into a spring inside him, welling up to eternal life.’  ‘Sir,’ said the woman ‘give me some of that water, so that I may never get thirsty and never have to come here again to draw water.’</a:t>
            </a:r>
            <a:endParaRPr lang="en-GB" sz="1400" dirty="0"/>
          </a:p>
          <a:p>
            <a:r>
              <a:rPr lang="en-GB" sz="1400" b="1" dirty="0"/>
              <a:t> </a:t>
            </a:r>
            <a:endParaRPr lang="en-GB" sz="1400" dirty="0"/>
          </a:p>
          <a:p>
            <a:r>
              <a:rPr lang="en-GB" sz="1400" b="1" dirty="0"/>
              <a:t>The woman said to him, ‘I know that Messiah – that is, Christ – is coming; and when he comes he will tell us everything.’ </a:t>
            </a:r>
            <a:endParaRPr lang="en-GB" sz="1400" dirty="0"/>
          </a:p>
          <a:p>
            <a:r>
              <a:rPr lang="en-GB" sz="1400" b="1" dirty="0"/>
              <a:t>‘I who am speaking to you,’ said Jesus ‘I am he.’</a:t>
            </a:r>
            <a:endParaRPr lang="en-GB" sz="1400" dirty="0"/>
          </a:p>
          <a:p>
            <a:r>
              <a:rPr lang="en-GB" sz="1400" dirty="0"/>
              <a:t> </a:t>
            </a:r>
          </a:p>
          <a:p>
            <a:r>
              <a:rPr lang="en-GB" sz="1400" b="1" dirty="0"/>
              <a:t>Many Samaritans of that town had believed in him on the strength of the woman’s testimony.</a:t>
            </a:r>
            <a:endParaRPr lang="en-GB" sz="1400" dirty="0"/>
          </a:p>
          <a:p>
            <a:r>
              <a:rPr lang="en-GB" sz="1400" dirty="0"/>
              <a:t> </a:t>
            </a:r>
          </a:p>
        </p:txBody>
      </p:sp>
      <p:sp>
        <p:nvSpPr>
          <p:cNvPr id="13" name="Text Box 6"/>
          <p:cNvSpPr txBox="1">
            <a:spLocks noChangeArrowheads="1"/>
          </p:cNvSpPr>
          <p:nvPr/>
        </p:nvSpPr>
        <p:spPr bwMode="auto">
          <a:xfrm>
            <a:off x="8305096" y="6123721"/>
            <a:ext cx="633412"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3"/>
          <p:cNvSpPr/>
          <p:nvPr/>
        </p:nvSpPr>
        <p:spPr>
          <a:xfrm>
            <a:off x="2232865" y="1597644"/>
            <a:ext cx="6631755" cy="50155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 Box 5"/>
          <p:cNvSpPr txBox="1">
            <a:spLocks noChangeArrowheads="1"/>
          </p:cNvSpPr>
          <p:nvPr/>
        </p:nvSpPr>
        <p:spPr bwMode="auto">
          <a:xfrm>
            <a:off x="2226505" y="1181556"/>
            <a:ext cx="608013" cy="733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IE" altLang="en-US" sz="8000" b="0" i="0" u="none" strike="noStrike" cap="none" normalizeH="0" baseline="0" dirty="0" smtClean="0">
                <a:ln>
                  <a:noFill/>
                </a:ln>
                <a:solidFill>
                  <a:srgbClr val="595959"/>
                </a:solidFill>
                <a:effectLst/>
                <a:latin typeface="Arial Black" panose="020B0A0402010202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5"/>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20" name="Subtitle 2"/>
          <p:cNvSpPr>
            <a:spLocks noGrp="1"/>
          </p:cNvSpPr>
          <p:nvPr>
            <p:ph type="subTitle" idx="1"/>
          </p:nvPr>
        </p:nvSpPr>
        <p:spPr>
          <a:xfrm>
            <a:off x="99263" y="1474967"/>
            <a:ext cx="1794191" cy="846552"/>
          </a:xfrm>
        </p:spPr>
        <p:txBody>
          <a:bodyPr>
            <a:noAutofit/>
          </a:bodyPr>
          <a:lstStyle/>
          <a:p>
            <a:pPr>
              <a:spcBef>
                <a:spcPts val="0"/>
              </a:spcBef>
            </a:pPr>
            <a:r>
              <a:rPr lang="en-GB" sz="2500" b="1" dirty="0" smtClean="0">
                <a:solidFill>
                  <a:schemeClr val="bg1"/>
                </a:solidFill>
              </a:rPr>
              <a:t>SAMARITAN</a:t>
            </a:r>
          </a:p>
          <a:p>
            <a:pPr>
              <a:spcBef>
                <a:spcPts val="0"/>
              </a:spcBef>
            </a:pPr>
            <a:r>
              <a:rPr lang="en-GB" sz="2500" b="1" dirty="0" smtClean="0">
                <a:solidFill>
                  <a:schemeClr val="bg1"/>
                </a:solidFill>
              </a:rPr>
              <a:t>WOMAN</a:t>
            </a:r>
          </a:p>
        </p:txBody>
      </p:sp>
    </p:spTree>
    <p:extLst>
      <p:ext uri="{BB962C8B-B14F-4D97-AF65-F5344CB8AC3E}">
        <p14:creationId xmlns:p14="http://schemas.microsoft.com/office/powerpoint/2010/main" val="370001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83126" y="-49610"/>
            <a:ext cx="2232626"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865" y="5660888"/>
            <a:ext cx="6631755" cy="1138773"/>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smtClean="0"/>
              <a:t>What </a:t>
            </a:r>
            <a:r>
              <a:rPr lang="en-GB" sz="2000" b="1" i="1" dirty="0"/>
              <a:t>is staying with you after hearing the scriptures?</a:t>
            </a:r>
            <a:endParaRPr lang="en-GB" sz="2000" b="1" dirty="0"/>
          </a:p>
          <a:p>
            <a:endParaRPr lang="en-GB" sz="800" dirty="0"/>
          </a:p>
          <a:p>
            <a:pPr marL="342900" indent="-342900">
              <a:buFont typeface="Wingdings 2" panose="05020102010507070707" pitchFamily="18" charset="2"/>
              <a:buChar char="²"/>
            </a:pPr>
            <a:r>
              <a:rPr lang="en-GB" sz="2000" b="1" i="1" dirty="0" smtClean="0"/>
              <a:t>In </a:t>
            </a:r>
            <a:r>
              <a:rPr lang="en-GB" sz="2000" b="1" i="1" dirty="0"/>
              <a:t>what ways </a:t>
            </a:r>
            <a:r>
              <a:rPr lang="en-GB" sz="2000" b="1" i="1" dirty="0" smtClean="0"/>
              <a:t>is the Samaritan Woman a person of </a:t>
            </a:r>
            <a:r>
              <a:rPr lang="en-GB" sz="2000" b="1" i="1" dirty="0"/>
              <a:t>Hope in the reading</a:t>
            </a:r>
            <a:r>
              <a:rPr lang="en-GB" sz="2000" b="1" i="1" dirty="0" smtClean="0"/>
              <a:t>?</a:t>
            </a:r>
            <a:endParaRPr lang="en-GB" sz="2000" b="1" dirty="0"/>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 Box 4"/>
          <p:cNvSpPr txBox="1">
            <a:spLocks noChangeArrowheads="1"/>
          </p:cNvSpPr>
          <p:nvPr/>
        </p:nvSpPr>
        <p:spPr bwMode="auto">
          <a:xfrm>
            <a:off x="2346036" y="1120664"/>
            <a:ext cx="6437746" cy="4408842"/>
          </a:xfrm>
          <a:prstGeom prst="rect">
            <a:avLst/>
          </a:prstGeom>
          <a:noFill/>
          <a:ln w="6350" algn="ctr">
            <a:no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r>
              <a:rPr lang="en-GB" sz="1350" b="1" dirty="0"/>
              <a:t>Jesus came to the Samaritan town called </a:t>
            </a:r>
            <a:r>
              <a:rPr lang="en-GB" sz="1350" b="1" dirty="0" err="1"/>
              <a:t>Sychar</a:t>
            </a:r>
            <a:r>
              <a:rPr lang="en-GB" sz="1350" b="1" dirty="0"/>
              <a:t>, near the land that Jacob gave to his son Joseph. Jacob’s well is there and Jesus, tired by the journey, sat straight down by the well. It was about the sixth hour. When a Samaritan woman came to draw water, Jesus said to her, ‘Give me a drink.’ The Samaritan woman said to him, ‘What? You are a Jew and you ask me, a Samaritan, for a drink?’ – Jews, in fact, do not associate with Samaritans. Jesus replied: ‘If you only knew what God is offering and who it is that is saying to you: Give me a drink, you would have been the one to ask, and he would have given you living water.’</a:t>
            </a:r>
            <a:endParaRPr lang="en-GB" sz="1350" dirty="0"/>
          </a:p>
          <a:p>
            <a:r>
              <a:rPr lang="en-GB" sz="1350" dirty="0"/>
              <a:t> </a:t>
            </a:r>
          </a:p>
          <a:p>
            <a:r>
              <a:rPr lang="en-GB" sz="1350" b="1" dirty="0"/>
              <a:t>‘You have no bucket, sir,’ she answered ‘and the well is deep: how could you get this living water? Jesus replied: ‘Whoever drinks this water will get thirsty again; but anyone who drinks the water that I shall give will never be thirsty again: the water that I shall give will turn into a spring inside him, welling up to eternal life.’  ‘Sir,’ said the woman ‘give me some of that water, so that I may never get thirsty and never have to come here again to draw water.’</a:t>
            </a:r>
            <a:endParaRPr lang="en-GB" sz="1350" dirty="0"/>
          </a:p>
          <a:p>
            <a:r>
              <a:rPr lang="en-GB" sz="1350" b="1" dirty="0"/>
              <a:t> </a:t>
            </a:r>
            <a:endParaRPr lang="en-GB" sz="1350" dirty="0"/>
          </a:p>
          <a:p>
            <a:r>
              <a:rPr lang="en-GB" sz="1350" b="1" dirty="0"/>
              <a:t>The woman said to him, ‘I know that Messiah – that is, Christ – is coming; and when he comes he will tell us everything.’ </a:t>
            </a:r>
            <a:endParaRPr lang="en-GB" sz="1350" dirty="0"/>
          </a:p>
          <a:p>
            <a:r>
              <a:rPr lang="en-GB" sz="1350" b="1" dirty="0"/>
              <a:t>‘I who am speaking to you,’ said Jesus ‘I am he.’</a:t>
            </a:r>
            <a:endParaRPr lang="en-GB" sz="1350" dirty="0"/>
          </a:p>
          <a:p>
            <a:r>
              <a:rPr lang="en-GB" sz="1350" dirty="0"/>
              <a:t> </a:t>
            </a:r>
          </a:p>
          <a:p>
            <a:r>
              <a:rPr lang="en-GB" sz="1350" b="1" dirty="0"/>
              <a:t>Many Samaritans of that town had believed in him on the strength of the woman’s testimony</a:t>
            </a:r>
            <a:r>
              <a:rPr lang="en-GB" sz="1350" b="1" dirty="0" smtClean="0"/>
              <a:t>.</a:t>
            </a:r>
            <a:endParaRPr lang="en-GB" sz="1350" dirty="0"/>
          </a:p>
        </p:txBody>
      </p:sp>
      <p:sp>
        <p:nvSpPr>
          <p:cNvPr id="14" name="Rectangle 13"/>
          <p:cNvSpPr/>
          <p:nvPr/>
        </p:nvSpPr>
        <p:spPr>
          <a:xfrm>
            <a:off x="2232865" y="1089643"/>
            <a:ext cx="6631755" cy="4439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ectangle 16"/>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9" name="Subtitle 2"/>
          <p:cNvSpPr>
            <a:spLocks noGrp="1"/>
          </p:cNvSpPr>
          <p:nvPr>
            <p:ph type="subTitle" idx="1"/>
          </p:nvPr>
        </p:nvSpPr>
        <p:spPr>
          <a:xfrm>
            <a:off x="99263" y="1474967"/>
            <a:ext cx="1794191" cy="846552"/>
          </a:xfrm>
        </p:spPr>
        <p:txBody>
          <a:bodyPr>
            <a:noAutofit/>
          </a:bodyPr>
          <a:lstStyle/>
          <a:p>
            <a:pPr>
              <a:spcBef>
                <a:spcPts val="0"/>
              </a:spcBef>
            </a:pPr>
            <a:r>
              <a:rPr lang="en-GB" sz="2500" b="1" dirty="0" smtClean="0">
                <a:solidFill>
                  <a:schemeClr val="bg1"/>
                </a:solidFill>
              </a:rPr>
              <a:t>SAMARITAN</a:t>
            </a:r>
          </a:p>
          <a:p>
            <a:pPr>
              <a:spcBef>
                <a:spcPts val="0"/>
              </a:spcBef>
            </a:pPr>
            <a:r>
              <a:rPr lang="en-GB" sz="2500" b="1" dirty="0" smtClean="0">
                <a:solidFill>
                  <a:schemeClr val="bg1"/>
                </a:solidFill>
              </a:rPr>
              <a:t>WOMAN</a:t>
            </a:r>
          </a:p>
        </p:txBody>
      </p:sp>
    </p:spTree>
    <p:extLst>
      <p:ext uri="{BB962C8B-B14F-4D97-AF65-F5344CB8AC3E}">
        <p14:creationId xmlns:p14="http://schemas.microsoft.com/office/powerpoint/2010/main" val="302687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101600" y="-49610"/>
            <a:ext cx="22510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32865" y="5984152"/>
            <a:ext cx="6631755" cy="400110"/>
          </a:xfrm>
          <a:prstGeom prst="rect">
            <a:avLst/>
          </a:prstGeom>
          <a:noFill/>
        </p:spPr>
        <p:txBody>
          <a:bodyPr wrap="square" rtlCol="0">
            <a:spAutoFit/>
          </a:bodyPr>
          <a:lstStyle/>
          <a:p>
            <a:pPr marL="342900" indent="-342900">
              <a:buFont typeface="Wingdings 2" panose="05020102010507070707" pitchFamily="18" charset="2"/>
              <a:buChar char=""/>
            </a:pPr>
            <a:r>
              <a:rPr lang="en-GB" sz="2000" b="1" dirty="0" smtClean="0"/>
              <a:t>What are you </a:t>
            </a:r>
            <a:r>
              <a:rPr lang="en-GB" sz="2000" b="1" i="1" dirty="0" smtClean="0"/>
              <a:t>noticing about the image? </a:t>
            </a:r>
            <a:endParaRPr lang="en-GB" sz="2000" b="1" dirty="0"/>
          </a:p>
        </p:txBody>
      </p:sp>
      <p:sp>
        <p:nvSpPr>
          <p:cNvPr id="14" name="Rectangle 13"/>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7" name="Subtitle 2"/>
          <p:cNvSpPr txBox="1">
            <a:spLocks/>
          </p:cNvSpPr>
          <p:nvPr/>
        </p:nvSpPr>
        <p:spPr>
          <a:xfrm>
            <a:off x="99263" y="1474967"/>
            <a:ext cx="1794191" cy="8465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GB" sz="2500" b="1" smtClean="0">
                <a:solidFill>
                  <a:schemeClr val="bg1"/>
                </a:solidFill>
              </a:rPr>
              <a:t>SAMARITAN</a:t>
            </a:r>
          </a:p>
          <a:p>
            <a:pPr>
              <a:spcBef>
                <a:spcPts val="0"/>
              </a:spcBef>
            </a:pPr>
            <a:r>
              <a:rPr lang="en-GB" sz="2500" b="1" smtClean="0">
                <a:solidFill>
                  <a:schemeClr val="bg1"/>
                </a:solidFill>
              </a:rPr>
              <a:t>WOMAN</a:t>
            </a:r>
            <a:endParaRPr lang="en-GB" sz="2500" b="1" dirty="0" smtClean="0">
              <a:solidFill>
                <a:schemeClr val="bg1"/>
              </a:solidFill>
            </a:endParaRPr>
          </a:p>
        </p:txBody>
      </p:sp>
      <p:pic>
        <p:nvPicPr>
          <p:cNvPr id="18" name="Picture 4" descr="Free Unrecognizable woman touching water in garden Stock Photo"/>
          <p:cNvPicPr>
            <a:picLocks noChangeAspect="1" noChangeArrowheads="1"/>
          </p:cNvPicPr>
          <p:nvPr/>
        </p:nvPicPr>
        <p:blipFill>
          <a:blip r:embed="rId5">
            <a:extLst>
              <a:ext uri="{28A0092B-C50C-407E-A947-70E740481C1C}">
                <a14:useLocalDpi xmlns:a14="http://schemas.microsoft.com/office/drawing/2010/main" val="0"/>
              </a:ext>
            </a:extLst>
          </a:blip>
          <a:srcRect t="20047" b="28259"/>
          <a:stretch>
            <a:fillRect/>
          </a:stretch>
        </p:blipFill>
        <p:spPr bwMode="auto">
          <a:xfrm>
            <a:off x="2254643" y="1327889"/>
            <a:ext cx="6748207" cy="4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9360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64654" y="-49610"/>
            <a:ext cx="2214154"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smtClean="0">
                <a:solidFill>
                  <a:srgbClr val="000000"/>
                </a:solidFill>
                <a:latin typeface="Showcard Gothic" panose="04020904020102020604" pitchFamily="82" charset="0"/>
              </a:rPr>
              <a:t>REFLECT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pic>
        <p:nvPicPr>
          <p:cNvPr id="4098"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4970" t="36700" r="65094" b="33304"/>
          <a:stretch>
            <a:fillRect/>
          </a:stretch>
        </p:blipFill>
        <p:spPr bwMode="auto">
          <a:xfrm>
            <a:off x="2232865" y="186386"/>
            <a:ext cx="900000" cy="834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nvSpPr>
        <p:spPr>
          <a:xfrm>
            <a:off x="2253625" y="1994044"/>
            <a:ext cx="6631755" cy="2523768"/>
          </a:xfrm>
          <a:prstGeom prst="rect">
            <a:avLst/>
          </a:prstGeom>
          <a:noFill/>
        </p:spPr>
        <p:txBody>
          <a:bodyPr wrap="square" rtlCol="0">
            <a:spAutoFit/>
          </a:bodyPr>
          <a:lstStyle/>
          <a:p>
            <a:pPr marL="342900" indent="-342900">
              <a:buFont typeface="Wingdings 2" panose="05020102010507070707" pitchFamily="18" charset="2"/>
              <a:buChar char=""/>
            </a:pPr>
            <a:r>
              <a:rPr lang="en-GB" sz="2000" b="1" i="1" dirty="0" smtClean="0"/>
              <a:t>The woman is thirsting for more than water: What are your hopes for your relationship with Jesus?</a:t>
            </a:r>
            <a:endParaRPr lang="en-GB" sz="2000" b="1" dirty="0" smtClean="0"/>
          </a:p>
          <a:p>
            <a:endParaRPr lang="en-GB" sz="2000" b="1" i="1" dirty="0" smtClean="0"/>
          </a:p>
          <a:p>
            <a:pPr marL="342900" indent="-342900">
              <a:buFont typeface="Wingdings 2" panose="05020102010507070707" pitchFamily="18" charset="2"/>
              <a:buChar char=""/>
            </a:pPr>
            <a:r>
              <a:rPr lang="en-GB" sz="2000" b="1" i="1" dirty="0" smtClean="0"/>
              <a:t>The woman’s testimony inspires others to believe in Jesus: who are the people you can bring the message of Jesus to?  What is the message you would bring?</a:t>
            </a:r>
            <a:endParaRPr lang="en-GB" dirty="0"/>
          </a:p>
          <a:p>
            <a:pPr marL="342900" indent="-342900">
              <a:buFont typeface="Wingdings 2" panose="05020102010507070707" pitchFamily="18" charset="2"/>
              <a:buChar char=""/>
            </a:pPr>
            <a:endParaRPr lang="en-GB" dirty="0"/>
          </a:p>
          <a:p>
            <a:pPr marL="342900" indent="-342900">
              <a:buFont typeface="Wingdings 2" panose="05020102010507070707" pitchFamily="18" charset="2"/>
              <a:buChar char=""/>
            </a:pPr>
            <a:endParaRPr lang="en-GB" sz="2000" b="1" dirty="0"/>
          </a:p>
        </p:txBody>
      </p:sp>
      <p:sp>
        <p:nvSpPr>
          <p:cNvPr id="13" name="Rectangle 12"/>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5" name="Subtitle 2"/>
          <p:cNvSpPr txBox="1">
            <a:spLocks/>
          </p:cNvSpPr>
          <p:nvPr/>
        </p:nvSpPr>
        <p:spPr>
          <a:xfrm>
            <a:off x="99263" y="1474967"/>
            <a:ext cx="1794191" cy="8465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GB" sz="2500" b="1" smtClean="0">
                <a:solidFill>
                  <a:schemeClr val="bg1"/>
                </a:solidFill>
              </a:rPr>
              <a:t>SAMARITAN</a:t>
            </a:r>
          </a:p>
          <a:p>
            <a:pPr>
              <a:spcBef>
                <a:spcPts val="0"/>
              </a:spcBef>
            </a:pPr>
            <a:r>
              <a:rPr lang="en-GB" sz="2500" b="1" smtClean="0">
                <a:solidFill>
                  <a:schemeClr val="bg1"/>
                </a:solidFill>
              </a:rPr>
              <a:t>WOMAN</a:t>
            </a:r>
            <a:endParaRPr lang="en-GB" sz="2500" b="1" dirty="0" smtClean="0">
              <a:solidFill>
                <a:schemeClr val="bg1"/>
              </a:solidFill>
            </a:endParaRPr>
          </a:p>
        </p:txBody>
      </p:sp>
    </p:spTree>
    <p:extLst>
      <p:ext uri="{BB962C8B-B14F-4D97-AF65-F5344CB8AC3E}">
        <p14:creationId xmlns:p14="http://schemas.microsoft.com/office/powerpoint/2010/main" val="257705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fade">
                                      <p:cBhvr>
                                        <p:cTn id="12"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0" y="-49610"/>
            <a:ext cx="2149499"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pray</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32013" y="1012870"/>
            <a:ext cx="6653367" cy="369332"/>
          </a:xfrm>
          <a:prstGeom prst="rect">
            <a:avLst/>
          </a:prstGeom>
          <a:noFill/>
        </p:spPr>
        <p:txBody>
          <a:bodyPr wrap="square" rtlCol="0">
            <a:spAutoFit/>
          </a:bodyPr>
          <a:lstStyle/>
          <a:p>
            <a:pPr lvl="0" algn="just" eaLnBrk="0" fontAlgn="base" hangingPunct="0">
              <a:spcBef>
                <a:spcPct val="0"/>
              </a:spcBef>
              <a:spcAft>
                <a:spcPct val="0"/>
              </a:spcAft>
            </a:pPr>
            <a:r>
              <a:rPr lang="en-IE" altLang="en-US" i="1" spc="-50" dirty="0">
                <a:solidFill>
                  <a:srgbClr val="000000"/>
                </a:solidFill>
                <a:latin typeface="Calibri" panose="020F0502020204030204" pitchFamily="34" charset="0"/>
              </a:rPr>
              <a:t>This week our time of prayer </a:t>
            </a:r>
            <a:r>
              <a:rPr lang="en-IE" altLang="en-US" i="1" spc="-50" dirty="0" smtClean="0">
                <a:solidFill>
                  <a:srgbClr val="000000"/>
                </a:solidFill>
                <a:latin typeface="Calibri" panose="020F0502020204030204" pitchFamily="34" charset="0"/>
              </a:rPr>
              <a:t>invites us to speak to Jesus, the source of life...</a:t>
            </a:r>
            <a:endParaRPr lang="en-IE" altLang="en-US" i="1" spc="-50" dirty="0">
              <a:solidFill>
                <a:srgbClr val="000000"/>
              </a:solidFill>
              <a:latin typeface="Calibri" panose="020F0502020204030204" pitchFamily="34" charset="0"/>
            </a:endParaRPr>
          </a:p>
        </p:txBody>
      </p:sp>
      <p:pic>
        <p:nvPicPr>
          <p:cNvPr id="5122"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38771" t="36775" r="31387" b="33276"/>
          <a:stretch>
            <a:fillRect/>
          </a:stretch>
        </p:blipFill>
        <p:spPr bwMode="auto">
          <a:xfrm>
            <a:off x="2232013" y="186316"/>
            <a:ext cx="900000" cy="83140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ext Box 3"/>
          <p:cNvSpPr txBox="1">
            <a:spLocks noChangeArrowheads="1"/>
          </p:cNvSpPr>
          <p:nvPr/>
        </p:nvSpPr>
        <p:spPr bwMode="auto">
          <a:xfrm>
            <a:off x="2438402" y="1431641"/>
            <a:ext cx="6253018" cy="43503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r>
              <a:rPr lang="en-GB" sz="1500" i="1" dirty="0" smtClean="0">
                <a:solidFill>
                  <a:srgbClr val="4D1875"/>
                </a:solidFill>
              </a:rPr>
              <a:t>The </a:t>
            </a:r>
            <a:r>
              <a:rPr lang="en-GB" sz="1500" i="1" dirty="0">
                <a:solidFill>
                  <a:srgbClr val="4D1875"/>
                </a:solidFill>
              </a:rPr>
              <a:t>response after each intention is:</a:t>
            </a:r>
            <a:endParaRPr lang="en-GB" sz="1500" dirty="0">
              <a:solidFill>
                <a:srgbClr val="4D1875"/>
              </a:solidFill>
            </a:endParaRPr>
          </a:p>
          <a:p>
            <a:r>
              <a:rPr lang="en-GB" sz="1500" dirty="0">
                <a:solidFill>
                  <a:srgbClr val="4D1875"/>
                </a:solidFill>
              </a:rPr>
              <a:t>Jesus, Messiah, </a:t>
            </a:r>
            <a:r>
              <a:rPr lang="en-GB" sz="1500" b="1" cap="all" dirty="0">
                <a:solidFill>
                  <a:srgbClr val="4D1875"/>
                </a:solidFill>
              </a:rPr>
              <a:t>BE THE source of MY LIFE</a:t>
            </a:r>
            <a:endParaRPr lang="en-GB" sz="1500" dirty="0">
              <a:solidFill>
                <a:srgbClr val="4D1875"/>
              </a:solidFill>
            </a:endParaRP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am tired by the journey of life...</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take the time I need to rest...</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encounter people I struggle to get on with…</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take the risk of asking for help…</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others reach out for my help…</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struggle to believe in God’s promises and providence…</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encounter God in the meeting of another person…</a:t>
            </a:r>
          </a:p>
          <a:p>
            <a:endParaRPr lang="en-GB" sz="1000" dirty="0" smtClean="0">
              <a:solidFill>
                <a:srgbClr val="4D1875"/>
              </a:solidFill>
            </a:endParaRPr>
          </a:p>
          <a:p>
            <a:r>
              <a:rPr lang="en-GB" sz="1500" dirty="0" smtClean="0">
                <a:solidFill>
                  <a:srgbClr val="4D1875"/>
                </a:solidFill>
              </a:rPr>
              <a:t>When </a:t>
            </a:r>
            <a:r>
              <a:rPr lang="en-GB" sz="1500" dirty="0">
                <a:solidFill>
                  <a:srgbClr val="4D1875"/>
                </a:solidFill>
              </a:rPr>
              <a:t>I have the opportunity to witness to God…</a:t>
            </a:r>
          </a:p>
          <a:p>
            <a:endParaRPr lang="en-GB" sz="1000" dirty="0" smtClean="0">
              <a:solidFill>
                <a:srgbClr val="4D1875"/>
              </a:solidFill>
            </a:endParaRPr>
          </a:p>
          <a:p>
            <a:r>
              <a:rPr lang="en-GB" sz="1500" i="1" dirty="0" smtClean="0">
                <a:solidFill>
                  <a:srgbClr val="4D1875"/>
                </a:solidFill>
              </a:rPr>
              <a:t>(</a:t>
            </a:r>
            <a:r>
              <a:rPr lang="en-GB" sz="1500" i="1" dirty="0">
                <a:solidFill>
                  <a:srgbClr val="4D1875"/>
                </a:solidFill>
              </a:rPr>
              <a:t>Take a moment now to invite anyone in the group to offer an intention, </a:t>
            </a:r>
            <a:endParaRPr lang="en-GB" sz="1500" dirty="0">
              <a:solidFill>
                <a:srgbClr val="4D1875"/>
              </a:solidFill>
            </a:endParaRPr>
          </a:p>
          <a:p>
            <a:r>
              <a:rPr lang="en-GB" sz="1500" i="1" dirty="0">
                <a:solidFill>
                  <a:srgbClr val="4D1875"/>
                </a:solidFill>
              </a:rPr>
              <a:t>after which we can use the response.)</a:t>
            </a:r>
            <a:endParaRPr lang="en-GB" sz="1500" dirty="0">
              <a:solidFill>
                <a:srgbClr val="4D1875"/>
              </a:solidFill>
            </a:endParaRPr>
          </a:p>
          <a:p>
            <a:r>
              <a:rPr lang="en-GB" sz="1200" dirty="0"/>
              <a:t> </a:t>
            </a:r>
          </a:p>
          <a:p>
            <a:r>
              <a:rPr lang="en-GB" sz="1000" dirty="0">
                <a:solidFill>
                  <a:srgbClr val="4D1875"/>
                </a:solidFill>
              </a:rPr>
              <a:t> </a:t>
            </a:r>
          </a:p>
        </p:txBody>
      </p:sp>
      <p:sp>
        <p:nvSpPr>
          <p:cNvPr id="7" name="Rectangle 6"/>
          <p:cNvSpPr/>
          <p:nvPr/>
        </p:nvSpPr>
        <p:spPr>
          <a:xfrm>
            <a:off x="2232013" y="5876053"/>
            <a:ext cx="6653365" cy="923330"/>
          </a:xfrm>
          <a:prstGeom prst="rect">
            <a:avLst/>
          </a:prstGeom>
        </p:spPr>
        <p:txBody>
          <a:bodyPr wrap="square">
            <a:spAutoFit/>
          </a:bodyPr>
          <a:lstStyle/>
          <a:p>
            <a:pPr lvl="0" algn="just" eaLnBrk="0" fontAlgn="base" hangingPunct="0">
              <a:spcBef>
                <a:spcPct val="0"/>
              </a:spcBef>
              <a:spcAft>
                <a:spcPct val="0"/>
              </a:spcAft>
            </a:pPr>
            <a:r>
              <a:rPr lang="en-IE" altLang="en-US" i="1" dirty="0">
                <a:solidFill>
                  <a:srgbClr val="000000"/>
                </a:solidFill>
                <a:latin typeface="Calibri" panose="020F0502020204030204" pitchFamily="34" charset="0"/>
              </a:rPr>
              <a:t>We give thanks for our time of prayer as we say: </a:t>
            </a:r>
            <a:r>
              <a:rPr lang="en-IE" altLang="en-US" b="1" i="1" dirty="0">
                <a:solidFill>
                  <a:srgbClr val="000000"/>
                </a:solidFill>
                <a:latin typeface="Calibri" panose="020F0502020204030204" pitchFamily="34" charset="0"/>
              </a:rPr>
              <a:t>Glory be to the Father, and to the Son, and to the Holy Spirit, as it was in the beginning, is now and ever shall be, world without end. Amen.</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7"/>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22" name="Subtitle 2"/>
          <p:cNvSpPr>
            <a:spLocks noGrp="1"/>
          </p:cNvSpPr>
          <p:nvPr>
            <p:ph type="subTitle" idx="1"/>
          </p:nvPr>
        </p:nvSpPr>
        <p:spPr>
          <a:xfrm>
            <a:off x="99263" y="1474967"/>
            <a:ext cx="1794191" cy="846552"/>
          </a:xfrm>
        </p:spPr>
        <p:txBody>
          <a:bodyPr>
            <a:noAutofit/>
          </a:bodyPr>
          <a:lstStyle/>
          <a:p>
            <a:pPr>
              <a:spcBef>
                <a:spcPts val="0"/>
              </a:spcBef>
            </a:pPr>
            <a:r>
              <a:rPr lang="en-GB" sz="2500" b="1" dirty="0" smtClean="0">
                <a:solidFill>
                  <a:schemeClr val="bg1"/>
                </a:solidFill>
              </a:rPr>
              <a:t>SAMARITAN</a:t>
            </a:r>
          </a:p>
          <a:p>
            <a:pPr>
              <a:spcBef>
                <a:spcPts val="0"/>
              </a:spcBef>
            </a:pPr>
            <a:r>
              <a:rPr lang="en-GB" sz="2500" b="1" dirty="0" smtClean="0">
                <a:solidFill>
                  <a:schemeClr val="bg1"/>
                </a:solidFill>
              </a:rPr>
              <a:t>WOMAN</a:t>
            </a:r>
          </a:p>
        </p:txBody>
      </p:sp>
    </p:spTree>
    <p:extLst>
      <p:ext uri="{BB962C8B-B14F-4D97-AF65-F5344CB8AC3E}">
        <p14:creationId xmlns:p14="http://schemas.microsoft.com/office/powerpoint/2010/main" val="85316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l="20535"/>
          <a:stretch>
            <a:fillRect/>
          </a:stretch>
        </p:blipFill>
        <p:spPr bwMode="auto">
          <a:xfrm>
            <a:off x="-92364" y="-49610"/>
            <a:ext cx="2241863" cy="702345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7" descr="People of Hope Logo with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l="2458" t="1474" r="3113" b="35234"/>
          <a:stretch>
            <a:fillRect/>
          </a:stretch>
        </p:blipFill>
        <p:spPr bwMode="auto">
          <a:xfrm>
            <a:off x="99264" y="113948"/>
            <a:ext cx="1794191" cy="1201801"/>
          </a:xfrm>
          <a:prstGeom prst="rect">
            <a:avLst/>
          </a:prstGeom>
          <a:noFill/>
          <a:ln w="25400" algn="ctr">
            <a:solidFill>
              <a:srgbClr val="661BDC"/>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 Box 3"/>
          <p:cNvSpPr txBox="1">
            <a:spLocks noChangeArrowheads="1"/>
          </p:cNvSpPr>
          <p:nvPr/>
        </p:nvSpPr>
        <p:spPr bwMode="auto">
          <a:xfrm>
            <a:off x="3335204" y="187653"/>
            <a:ext cx="5550177" cy="792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IE" altLang="en-US" sz="5400" b="1" dirty="0" smtClean="0">
                <a:solidFill>
                  <a:srgbClr val="000000"/>
                </a:solidFill>
                <a:latin typeface="Showcard Gothic" panose="04020904020102020604" pitchFamily="82" charset="0"/>
              </a:rPr>
              <a:t>act</a:t>
            </a:r>
            <a:endParaRPr kumimoji="0" lang="en-IE" altLang="en-US" sz="5400" b="1" i="0" u="none" strike="noStrike" cap="none" normalizeH="0" baseline="0" dirty="0" smtClean="0">
              <a:ln>
                <a:noFill/>
              </a:ln>
              <a:solidFill>
                <a:srgbClr val="000000"/>
              </a:solidFill>
              <a:effectLst/>
              <a:latin typeface="Showcard Gothic" panose="04020904020102020604" pitchFamily="82" charset="0"/>
            </a:endParaRPr>
          </a:p>
        </p:txBody>
      </p:sp>
      <p:sp>
        <p:nvSpPr>
          <p:cNvPr id="3" name="TextBox 2"/>
          <p:cNvSpPr txBox="1"/>
          <p:nvPr/>
        </p:nvSpPr>
        <p:spPr>
          <a:xfrm>
            <a:off x="2224371" y="1012869"/>
            <a:ext cx="6661009" cy="1059777"/>
          </a:xfrm>
          <a:prstGeom prst="rect">
            <a:avLst/>
          </a:prstGeom>
          <a:noFill/>
        </p:spPr>
        <p:txBody>
          <a:bodyPr wrap="square" rtlCol="0">
            <a:spAutoFit/>
          </a:bodyPr>
          <a:lstStyle/>
          <a:p>
            <a:pPr marR="0" algn="just">
              <a:lnSpc>
                <a:spcPct val="119000"/>
              </a:lnSpc>
              <a:spcBef>
                <a:spcPts val="0"/>
              </a:spcBef>
              <a:spcAft>
                <a:spcPts val="0"/>
              </a:spcAft>
            </a:pPr>
            <a:r>
              <a:rPr lang="en-GB" i="1" kern="1400" dirty="0">
                <a:solidFill>
                  <a:srgbClr val="000000"/>
                </a:solidFill>
                <a:latin typeface="Calibri" panose="020F0502020204030204" pitchFamily="34" charset="0"/>
              </a:rPr>
              <a:t>Having listened to the Scriptures, yourself and each other, as well as encountering God in prayer, is there something you feel you might do in response?</a:t>
            </a:r>
            <a:endParaRPr lang="en-GB" sz="1400" kern="1400" dirty="0" smtClean="0">
              <a:ln>
                <a:noFill/>
              </a:ln>
              <a:solidFill>
                <a:srgbClr val="000000"/>
              </a:solidFill>
              <a:effectLst/>
              <a:latin typeface="Calibri" panose="020F0502020204030204" pitchFamily="34" charset="0"/>
            </a:endParaRPr>
          </a:p>
        </p:txBody>
      </p:sp>
      <p:pic>
        <p:nvPicPr>
          <p:cNvPr id="6146" name="Picture 2" descr="Small Faith Sharing Group process logos"/>
          <p:cNvPicPr>
            <a:picLocks noChangeAspect="1" noChangeArrowheads="1"/>
          </p:cNvPicPr>
          <p:nvPr/>
        </p:nvPicPr>
        <p:blipFill>
          <a:blip r:embed="rId4" cstate="print">
            <a:extLst>
              <a:ext uri="{28A0092B-C50C-407E-A947-70E740481C1C}">
                <a14:useLocalDpi xmlns:a14="http://schemas.microsoft.com/office/drawing/2010/main" val="0"/>
              </a:ext>
            </a:extLst>
          </a:blip>
          <a:srcRect l="19846" t="68391" r="49983" b="1520"/>
          <a:stretch>
            <a:fillRect/>
          </a:stretch>
        </p:blipFill>
        <p:spPr bwMode="auto">
          <a:xfrm>
            <a:off x="2224371" y="198429"/>
            <a:ext cx="900000" cy="82930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Rectangle 3"/>
          <p:cNvSpPr/>
          <p:nvPr/>
        </p:nvSpPr>
        <p:spPr>
          <a:xfrm>
            <a:off x="2331384" y="2373503"/>
            <a:ext cx="6446982" cy="3608167"/>
          </a:xfrm>
          <a:prstGeom prst="rect">
            <a:avLst/>
          </a:prstGeom>
        </p:spPr>
        <p:txBody>
          <a:bodyPr wrap="square">
            <a:spAutoFit/>
          </a:bodyPr>
          <a:lstStyle/>
          <a:p>
            <a:pPr marL="342900" indent="-342900">
              <a:lnSpc>
                <a:spcPct val="119000"/>
              </a:lnSpc>
              <a:buFont typeface="Wingdings" panose="05000000000000000000" pitchFamily="2" charset="2"/>
              <a:buChar char="F"/>
            </a:pPr>
            <a:r>
              <a:rPr lang="en-GB" sz="2400" dirty="0" smtClean="0"/>
              <a:t>When </a:t>
            </a:r>
            <a:r>
              <a:rPr lang="en-GB" sz="2400" dirty="0"/>
              <a:t>will you make time for an encounter with Jesus this week? </a:t>
            </a:r>
            <a:endParaRPr lang="en-GB" sz="2400" dirty="0" smtClean="0"/>
          </a:p>
          <a:p>
            <a:pPr>
              <a:lnSpc>
                <a:spcPct val="119000"/>
              </a:lnSpc>
            </a:pPr>
            <a:endParaRPr lang="en-GB" sz="2400" dirty="0" smtClean="0"/>
          </a:p>
          <a:p>
            <a:pPr marL="342900" indent="-342900">
              <a:lnSpc>
                <a:spcPct val="119000"/>
              </a:lnSpc>
              <a:buFont typeface="Wingdings" panose="05000000000000000000" pitchFamily="2" charset="2"/>
              <a:buChar char="F"/>
            </a:pPr>
            <a:r>
              <a:rPr lang="en-GB" sz="2400" dirty="0" smtClean="0"/>
              <a:t>In </a:t>
            </a:r>
            <a:r>
              <a:rPr lang="en-GB" sz="2400" dirty="0"/>
              <a:t>what ways can you help to honour how precious water is to people and the </a:t>
            </a:r>
            <a:r>
              <a:rPr lang="en-GB" sz="2400" dirty="0" smtClean="0"/>
              <a:t>planet?</a:t>
            </a:r>
          </a:p>
          <a:p>
            <a:pPr>
              <a:lnSpc>
                <a:spcPct val="119000"/>
              </a:lnSpc>
            </a:pPr>
            <a:endParaRPr lang="en-GB" sz="2400" smtClean="0"/>
          </a:p>
          <a:p>
            <a:pPr marL="342900" indent="-342900">
              <a:lnSpc>
                <a:spcPct val="119000"/>
              </a:lnSpc>
              <a:buFont typeface="Wingdings" panose="05000000000000000000" pitchFamily="2" charset="2"/>
              <a:buChar char="F"/>
            </a:pPr>
            <a:r>
              <a:rPr lang="en-GB" sz="2400" dirty="0" smtClean="0"/>
              <a:t>How </a:t>
            </a:r>
            <a:r>
              <a:rPr lang="en-GB" sz="2400" dirty="0"/>
              <a:t>can you build Hope inspired by the Samaritan woman</a:t>
            </a:r>
            <a:r>
              <a:rPr lang="en-GB" dirty="0" smtClean="0"/>
              <a:t>?</a:t>
            </a:r>
            <a:r>
              <a:rPr lang="en-GB" dirty="0"/>
              <a:t> </a:t>
            </a:r>
          </a:p>
        </p:txBody>
      </p:sp>
      <p:sp>
        <p:nvSpPr>
          <p:cNvPr id="12" name="Rectangle 11"/>
          <p:cNvSpPr/>
          <p:nvPr/>
        </p:nvSpPr>
        <p:spPr>
          <a:xfrm>
            <a:off x="3544" y="5639333"/>
            <a:ext cx="2633447" cy="1310230"/>
          </a:xfrm>
          <a:prstGeom prst="rect">
            <a:avLst/>
          </a:prstGeom>
        </p:spPr>
        <p:txBody>
          <a:bodyPr wrap="square">
            <a:spAutoFit/>
          </a:bodyPr>
          <a:lstStyle/>
          <a:p>
            <a:r>
              <a:rPr lang="en-GB" sz="1600" kern="1400" spc="-90" dirty="0">
                <a:solidFill>
                  <a:schemeClr val="bg1"/>
                </a:solidFill>
                <a:latin typeface="Calibri" panose="020F0502020204030204" pitchFamily="34" charset="0"/>
              </a:rPr>
              <a:t>in preparation for:</a:t>
            </a:r>
            <a:endParaRPr lang="en-GB" sz="900" kern="1400" spc="-90" dirty="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3rd </a:t>
            </a:r>
            <a:r>
              <a:rPr lang="en-GB" sz="2800" b="1" kern="1400" spc="-90" dirty="0">
                <a:solidFill>
                  <a:schemeClr val="bg1"/>
                </a:solidFill>
                <a:latin typeface="Calibri" panose="020F0502020204030204" pitchFamily="34" charset="0"/>
              </a:rPr>
              <a:t>Sunday </a:t>
            </a:r>
            <a:endParaRPr lang="en-GB" sz="2800" b="1" kern="1400" spc="-90" dirty="0" smtClean="0">
              <a:solidFill>
                <a:schemeClr val="bg1"/>
              </a:solidFill>
              <a:latin typeface="Calibri" panose="020F0502020204030204" pitchFamily="34" charset="0"/>
            </a:endParaRPr>
          </a:p>
          <a:p>
            <a:r>
              <a:rPr lang="en-GB" sz="2800" b="1" kern="1400" spc="-90" dirty="0" smtClean="0">
                <a:solidFill>
                  <a:schemeClr val="bg1"/>
                </a:solidFill>
                <a:latin typeface="Calibri" panose="020F0502020204030204" pitchFamily="34" charset="0"/>
              </a:rPr>
              <a:t>Lent </a:t>
            </a:r>
            <a:r>
              <a:rPr lang="en-GB" sz="2800" b="1" kern="1400" spc="-90" dirty="0">
                <a:solidFill>
                  <a:schemeClr val="bg1"/>
                </a:solidFill>
                <a:latin typeface="Calibri" panose="020F0502020204030204" pitchFamily="34" charset="0"/>
              </a:rPr>
              <a:t>2023</a:t>
            </a:r>
            <a:endParaRPr lang="en-GB" sz="900" kern="1400" spc="-90" dirty="0">
              <a:solidFill>
                <a:schemeClr val="bg1"/>
              </a:solidFill>
              <a:latin typeface="Calibri" panose="020F0502020204030204" pitchFamily="34" charset="0"/>
            </a:endParaRPr>
          </a:p>
          <a:p>
            <a:pPr>
              <a:lnSpc>
                <a:spcPct val="119000"/>
              </a:lnSpc>
              <a:spcAft>
                <a:spcPts val="450"/>
              </a:spcAft>
            </a:pPr>
            <a:r>
              <a:rPr lang="en-GB" sz="600" kern="1400" dirty="0">
                <a:solidFill>
                  <a:srgbClr val="000000"/>
                </a:solidFill>
                <a:latin typeface="Calibri" panose="020F0502020204030204" pitchFamily="34" charset="0"/>
              </a:rPr>
              <a:t> </a:t>
            </a:r>
          </a:p>
        </p:txBody>
      </p:sp>
      <p:sp>
        <p:nvSpPr>
          <p:cNvPr id="14" name="Subtitle 2"/>
          <p:cNvSpPr>
            <a:spLocks noGrp="1"/>
          </p:cNvSpPr>
          <p:nvPr>
            <p:ph type="subTitle" idx="1"/>
          </p:nvPr>
        </p:nvSpPr>
        <p:spPr>
          <a:xfrm>
            <a:off x="99263" y="1474967"/>
            <a:ext cx="1794191" cy="846552"/>
          </a:xfrm>
        </p:spPr>
        <p:txBody>
          <a:bodyPr>
            <a:noAutofit/>
          </a:bodyPr>
          <a:lstStyle/>
          <a:p>
            <a:pPr>
              <a:spcBef>
                <a:spcPts val="0"/>
              </a:spcBef>
            </a:pPr>
            <a:r>
              <a:rPr lang="en-GB" sz="2500" b="1" dirty="0" smtClean="0">
                <a:solidFill>
                  <a:schemeClr val="bg1"/>
                </a:solidFill>
              </a:rPr>
              <a:t>SAMARITAN</a:t>
            </a:r>
          </a:p>
          <a:p>
            <a:pPr>
              <a:spcBef>
                <a:spcPts val="0"/>
              </a:spcBef>
            </a:pPr>
            <a:r>
              <a:rPr lang="en-GB" sz="2500" b="1" dirty="0" smtClean="0">
                <a:solidFill>
                  <a:schemeClr val="bg1"/>
                </a:solidFill>
              </a:rPr>
              <a:t>WOMAN</a:t>
            </a:r>
          </a:p>
        </p:txBody>
      </p:sp>
    </p:spTree>
    <p:extLst>
      <p:ext uri="{BB962C8B-B14F-4D97-AF65-F5344CB8AC3E}">
        <p14:creationId xmlns:p14="http://schemas.microsoft.com/office/powerpoint/2010/main" val="336535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2835</TotalTime>
  <Words>665</Words>
  <Application>Microsoft Office PowerPoint</Application>
  <PresentationFormat>On-screen Show (4:3)</PresentationFormat>
  <Paragraphs>119</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Black</vt:lpstr>
      <vt:lpstr>Calibri</vt:lpstr>
      <vt:lpstr>Calibri Light</vt:lpstr>
      <vt:lpstr>Showcard Gothic</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Siney</dc:creator>
  <cp:lastModifiedBy>Peter Siney</cp:lastModifiedBy>
  <cp:revision>26</cp:revision>
  <dcterms:created xsi:type="dcterms:W3CDTF">2023-01-20T21:35:46Z</dcterms:created>
  <dcterms:modified xsi:type="dcterms:W3CDTF">2023-01-22T20:51:02Z</dcterms:modified>
</cp:coreProperties>
</file>