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8" r:id="rId4"/>
    <p:sldId id="262" r:id="rId5"/>
    <p:sldId id="263" r:id="rId6"/>
    <p:sldId id="264" r:id="rId7"/>
    <p:sldId id="260"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18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4660"/>
  </p:normalViewPr>
  <p:slideViewPr>
    <p:cSldViewPr snapToGrid="0">
      <p:cViewPr varScale="1">
        <p:scale>
          <a:sx n="69" d="100"/>
          <a:sy n="69" d="100"/>
        </p:scale>
        <p:origin x="12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29FED7-9AF9-4281-820B-CA5275D7DB91}" type="datetimeFigureOut">
              <a:rPr lang="en-IE" smtClean="0"/>
              <a:t>23/01/2023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351507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29FED7-9AF9-4281-820B-CA5275D7DB91}" type="datetimeFigureOut">
              <a:rPr lang="en-IE" smtClean="0"/>
              <a:t>23/01/2023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3900402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29FED7-9AF9-4281-820B-CA5275D7DB91}" type="datetimeFigureOut">
              <a:rPr lang="en-IE" smtClean="0"/>
              <a:t>23/01/2023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458283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29FED7-9AF9-4281-820B-CA5275D7DB91}" type="datetimeFigureOut">
              <a:rPr lang="en-IE" smtClean="0"/>
              <a:t>23/01/2023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325149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29FED7-9AF9-4281-820B-CA5275D7DB91}" type="datetimeFigureOut">
              <a:rPr lang="en-IE" smtClean="0"/>
              <a:t>23/01/2023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2399535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29FED7-9AF9-4281-820B-CA5275D7DB91}" type="datetimeFigureOut">
              <a:rPr lang="en-IE" smtClean="0"/>
              <a:t>23/01/2023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400812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29FED7-9AF9-4281-820B-CA5275D7DB91}" type="datetimeFigureOut">
              <a:rPr lang="en-IE" smtClean="0"/>
              <a:t>23/01/2023</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2468408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29FED7-9AF9-4281-820B-CA5275D7DB91}" type="datetimeFigureOut">
              <a:rPr lang="en-IE" smtClean="0"/>
              <a:t>23/01/2023</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3810032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29FED7-9AF9-4281-820B-CA5275D7DB91}" type="datetimeFigureOut">
              <a:rPr lang="en-IE" smtClean="0"/>
              <a:t>23/01/2023</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1789697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29FED7-9AF9-4281-820B-CA5275D7DB91}" type="datetimeFigureOut">
              <a:rPr lang="en-IE" smtClean="0"/>
              <a:t>23/01/2023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1715309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29FED7-9AF9-4281-820B-CA5275D7DB91}" type="datetimeFigureOut">
              <a:rPr lang="en-IE" smtClean="0"/>
              <a:t>23/01/2023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988880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9FED7-9AF9-4281-820B-CA5275D7DB91}" type="datetimeFigureOut">
              <a:rPr lang="en-IE" smtClean="0"/>
              <a:t>23/01/2023</a:t>
            </a:fld>
            <a:endParaRPr lang="en-I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7C97E-15AE-4681-A680-944EA98045CA}" type="slidenum">
              <a:rPr lang="en-IE" smtClean="0"/>
              <a:t>‹#›</a:t>
            </a:fld>
            <a:endParaRPr lang="en-IE"/>
          </a:p>
        </p:txBody>
      </p:sp>
    </p:spTree>
    <p:extLst>
      <p:ext uri="{BB962C8B-B14F-4D97-AF65-F5344CB8AC3E}">
        <p14:creationId xmlns:p14="http://schemas.microsoft.com/office/powerpoint/2010/main" val="4230997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1" y="-73891"/>
            <a:ext cx="2133601"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2" descr="https://www.missionministry.ie/wp-content/uploads/sites/8/2021/09/m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180" y="153284"/>
            <a:ext cx="2971355" cy="62257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People of Hope Logo with background"/>
          <p:cNvPicPr>
            <a:picLocks noChangeAspect="1" noChangeArrowheads="1"/>
          </p:cNvPicPr>
          <p:nvPr/>
        </p:nvPicPr>
        <p:blipFill>
          <a:blip r:embed="rId4"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 name="Rectangle 8"/>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4th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0" name="Subtitle 2"/>
          <p:cNvSpPr>
            <a:spLocks noGrp="1"/>
          </p:cNvSpPr>
          <p:nvPr>
            <p:ph type="subTitle" idx="1"/>
          </p:nvPr>
        </p:nvSpPr>
        <p:spPr>
          <a:xfrm>
            <a:off x="2203917" y="5880712"/>
            <a:ext cx="6759975" cy="626918"/>
          </a:xfrm>
        </p:spPr>
        <p:txBody>
          <a:bodyPr>
            <a:normAutofit fontScale="85000" lnSpcReduction="20000"/>
          </a:bodyPr>
          <a:lstStyle/>
          <a:p>
            <a:r>
              <a:rPr lang="en-GB" sz="5400" b="1" dirty="0" smtClean="0"/>
              <a:t>BLIND MAN</a:t>
            </a:r>
            <a:endParaRPr lang="en-IE" sz="5400" b="1" dirty="0"/>
          </a:p>
        </p:txBody>
      </p:sp>
      <p:pic>
        <p:nvPicPr>
          <p:cNvPr id="2" name="Picture 2" descr="Free Illuminated Eyes of a Man Stock Phot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3915" y="1092997"/>
            <a:ext cx="6759975" cy="4508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Tree>
    <p:extLst>
      <p:ext uri="{BB962C8B-B14F-4D97-AF65-F5344CB8AC3E}">
        <p14:creationId xmlns:p14="http://schemas.microsoft.com/office/powerpoint/2010/main" val="1718046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92364" y="-49610"/>
            <a:ext cx="2241863"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Subtitle 2"/>
          <p:cNvSpPr>
            <a:spLocks noGrp="1"/>
          </p:cNvSpPr>
          <p:nvPr>
            <p:ph type="subTitle" idx="1"/>
          </p:nvPr>
        </p:nvSpPr>
        <p:spPr>
          <a:xfrm>
            <a:off x="99264" y="1474967"/>
            <a:ext cx="1740010" cy="1295942"/>
          </a:xfrm>
        </p:spPr>
        <p:txBody>
          <a:bodyPr>
            <a:noAutofit/>
          </a:bodyPr>
          <a:lstStyle/>
          <a:p>
            <a:pPr>
              <a:spcBef>
                <a:spcPts val="0"/>
              </a:spcBef>
            </a:pPr>
            <a:r>
              <a:rPr lang="en-GB" sz="4400" b="1" dirty="0" smtClean="0">
                <a:solidFill>
                  <a:schemeClr val="bg1"/>
                </a:solidFill>
              </a:rPr>
              <a:t>BLIND</a:t>
            </a:r>
          </a:p>
          <a:p>
            <a:pPr>
              <a:spcBef>
                <a:spcPts val="0"/>
              </a:spcBef>
            </a:pPr>
            <a:r>
              <a:rPr lang="en-GB" sz="4400" b="1" dirty="0" smtClean="0">
                <a:solidFill>
                  <a:schemeClr val="bg1"/>
                </a:solidFill>
              </a:rPr>
              <a:t>MAN</a:t>
            </a:r>
          </a:p>
        </p:txBody>
      </p:sp>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dirty="0" smtClean="0">
                <a:solidFill>
                  <a:srgbClr val="000000"/>
                </a:solidFill>
                <a:latin typeface="Showcard Gothic" panose="04020904020102020604" pitchFamily="82" charset="0"/>
              </a:rPr>
              <a:t>GATHER</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pic>
        <p:nvPicPr>
          <p:cNvPr id="15"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4620" t="4005" r="65494" b="65941"/>
          <a:stretch>
            <a:fillRect/>
          </a:stretch>
        </p:blipFill>
        <p:spPr bwMode="auto">
          <a:xfrm>
            <a:off x="2232865" y="183641"/>
            <a:ext cx="900000" cy="83689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p:cNvSpPr/>
          <p:nvPr/>
        </p:nvSpPr>
        <p:spPr>
          <a:xfrm>
            <a:off x="2452253" y="1993417"/>
            <a:ext cx="6285345" cy="2640146"/>
          </a:xfrm>
          <a:prstGeom prst="rect">
            <a:avLst/>
          </a:prstGeom>
        </p:spPr>
        <p:txBody>
          <a:bodyPr wrap="square">
            <a:spAutoFit/>
          </a:bodyPr>
          <a:lstStyle/>
          <a:p>
            <a:pPr>
              <a:lnSpc>
                <a:spcPct val="119000"/>
              </a:lnSpc>
            </a:pPr>
            <a:r>
              <a:rPr lang="en-GB" sz="2800" i="1" dirty="0" smtClean="0"/>
              <a:t>Take </a:t>
            </a:r>
            <a:r>
              <a:rPr lang="en-GB" sz="2800" i="1" dirty="0"/>
              <a:t>a moment to greet each other and share anything that has stayed with you since last week.</a:t>
            </a:r>
            <a:endParaRPr lang="en-GB" sz="2800" dirty="0"/>
          </a:p>
          <a:p>
            <a:r>
              <a:rPr lang="en-GB" dirty="0"/>
              <a:t> </a:t>
            </a:r>
          </a:p>
          <a:p>
            <a:pPr>
              <a:lnSpc>
                <a:spcPct val="119000"/>
              </a:lnSpc>
            </a:pPr>
            <a:endParaRPr lang="en-GB" sz="2000" kern="1400" dirty="0" smtClean="0">
              <a:ln>
                <a:noFill/>
              </a:ln>
              <a:solidFill>
                <a:srgbClr val="000000"/>
              </a:solidFill>
              <a:effectLst/>
              <a:latin typeface="Calibri" panose="020F0502020204030204" pitchFamily="34" charset="0"/>
            </a:endParaRPr>
          </a:p>
          <a:p>
            <a:pPr>
              <a:lnSpc>
                <a:spcPct val="119000"/>
              </a:lnSpc>
              <a:spcAft>
                <a:spcPts val="600"/>
              </a:spcAft>
            </a:pPr>
            <a:r>
              <a:rPr lang="en-GB" sz="2000" kern="1400" dirty="0" smtClean="0">
                <a:ln>
                  <a:noFill/>
                </a:ln>
                <a:solidFill>
                  <a:srgbClr val="000000"/>
                </a:solidFill>
                <a:effectLst/>
                <a:latin typeface="Calibri" panose="020F0502020204030204" pitchFamily="34" charset="0"/>
              </a:rPr>
              <a:t> </a:t>
            </a:r>
            <a:endParaRPr lang="en-GB" sz="2000" kern="1400" dirty="0">
              <a:ln>
                <a:noFill/>
              </a:ln>
              <a:solidFill>
                <a:srgbClr val="000000"/>
              </a:solidFill>
              <a:effectLst/>
              <a:latin typeface="Calibri" panose="020F0502020204030204" pitchFamily="34" charset="0"/>
            </a:endParaRPr>
          </a:p>
        </p:txBody>
      </p:sp>
      <p:sp>
        <p:nvSpPr>
          <p:cNvPr id="4" name="Rectangle 3"/>
          <p:cNvSpPr/>
          <p:nvPr/>
        </p:nvSpPr>
        <p:spPr>
          <a:xfrm>
            <a:off x="2452252" y="4840132"/>
            <a:ext cx="5980547" cy="1117870"/>
          </a:xfrm>
          <a:prstGeom prst="rect">
            <a:avLst/>
          </a:prstGeom>
        </p:spPr>
        <p:txBody>
          <a:bodyPr wrap="square">
            <a:spAutoFit/>
          </a:bodyPr>
          <a:lstStyle/>
          <a:p>
            <a:pPr algn="r">
              <a:lnSpc>
                <a:spcPct val="119000"/>
              </a:lnSpc>
            </a:pPr>
            <a:r>
              <a:rPr lang="en-GB" sz="2800" i="1" kern="1400" dirty="0" smtClean="0">
                <a:solidFill>
                  <a:srgbClr val="000000"/>
                </a:solidFill>
                <a:latin typeface="Calibri" panose="020F0502020204030204" pitchFamily="34" charset="0"/>
              </a:rPr>
              <a:t>We pause for a moment </a:t>
            </a:r>
          </a:p>
          <a:p>
            <a:pPr algn="r">
              <a:lnSpc>
                <a:spcPct val="119000"/>
              </a:lnSpc>
            </a:pPr>
            <a:r>
              <a:rPr lang="en-GB" sz="2800" i="1" kern="1400" dirty="0" smtClean="0">
                <a:solidFill>
                  <a:srgbClr val="000000"/>
                </a:solidFill>
                <a:latin typeface="Calibri" panose="020F0502020204030204" pitchFamily="34" charset="0"/>
              </a:rPr>
              <a:t>to prepare to listen to God’s Word</a:t>
            </a:r>
            <a:endParaRPr lang="en-GB" sz="1400" kern="1400" dirty="0">
              <a:ln>
                <a:noFill/>
              </a:ln>
              <a:solidFill>
                <a:srgbClr val="000000"/>
              </a:solidFill>
              <a:effectLst/>
              <a:latin typeface="Calibri" panose="020F0502020204030204" pitchFamily="34" charset="0"/>
            </a:endParaRPr>
          </a:p>
        </p:txBody>
      </p:sp>
      <p:sp>
        <p:nvSpPr>
          <p:cNvPr id="13" name="Rectangle 12"/>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4th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334383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29117" y="-73891"/>
            <a:ext cx="2133601"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3074"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36903" t="3906" r="33006" b="66158"/>
          <a:stretch>
            <a:fillRect/>
          </a:stretch>
        </p:blipFill>
        <p:spPr bwMode="auto">
          <a:xfrm>
            <a:off x="2232865" y="187653"/>
            <a:ext cx="901475" cy="82521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5400" b="1" i="0" u="none" strike="noStrike" cap="none" normalizeH="0" baseline="0" dirty="0" smtClean="0">
                <a:ln>
                  <a:noFill/>
                </a:ln>
                <a:solidFill>
                  <a:srgbClr val="000000"/>
                </a:solidFill>
                <a:effectLst/>
                <a:latin typeface="Showcard Gothic" panose="04020904020102020604" pitchFamily="82" charset="0"/>
              </a:rPr>
              <a:t>HEAR</a:t>
            </a:r>
          </a:p>
        </p:txBody>
      </p:sp>
      <p:sp>
        <p:nvSpPr>
          <p:cNvPr id="3" name="TextBox 2"/>
          <p:cNvSpPr txBox="1"/>
          <p:nvPr/>
        </p:nvSpPr>
        <p:spPr>
          <a:xfrm>
            <a:off x="2232865" y="1012870"/>
            <a:ext cx="6652515" cy="1015663"/>
          </a:xfrm>
          <a:prstGeom prst="rect">
            <a:avLst/>
          </a:prstGeom>
          <a:noFill/>
        </p:spPr>
        <p:txBody>
          <a:bodyPr wrap="square" rtlCol="0">
            <a:spAutoFit/>
          </a:bodyPr>
          <a:lstStyle/>
          <a:p>
            <a:r>
              <a:rPr lang="en-IE" altLang="en-US" i="1" dirty="0">
                <a:solidFill>
                  <a:srgbClr val="000000"/>
                </a:solidFill>
                <a:latin typeface="Calibri" panose="020F0502020204030204" pitchFamily="34" charset="0"/>
              </a:rPr>
              <a:t>We listen now to words from the Gospel of </a:t>
            </a:r>
            <a:r>
              <a:rPr lang="en-IE" altLang="en-US" i="1" dirty="0" smtClean="0">
                <a:solidFill>
                  <a:srgbClr val="000000"/>
                </a:solidFill>
                <a:latin typeface="Calibri" panose="020F0502020204030204" pitchFamily="34" charset="0"/>
              </a:rPr>
              <a:t>John       </a:t>
            </a:r>
            <a:r>
              <a:rPr lang="en-IE" sz="1400" i="1" dirty="0"/>
              <a:t>[Jn9:1,6-9,13-17,34-38]</a:t>
            </a:r>
            <a:endParaRPr lang="en-IE" sz="1400" dirty="0"/>
          </a:p>
          <a:p>
            <a:r>
              <a:rPr lang="en-IE" dirty="0"/>
              <a:t> </a:t>
            </a:r>
          </a:p>
          <a:p>
            <a:pPr algn="just" eaLnBrk="0" fontAlgn="base" hangingPunct="0">
              <a:spcBef>
                <a:spcPct val="0"/>
              </a:spcBef>
              <a:spcAft>
                <a:spcPct val="0"/>
              </a:spcAf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4" name="Text Box 4"/>
          <p:cNvSpPr txBox="1">
            <a:spLocks noChangeArrowheads="1"/>
          </p:cNvSpPr>
          <p:nvPr/>
        </p:nvSpPr>
        <p:spPr bwMode="auto">
          <a:xfrm>
            <a:off x="2346036" y="1914980"/>
            <a:ext cx="6437746" cy="4532001"/>
          </a:xfrm>
          <a:prstGeom prst="rect">
            <a:avLst/>
          </a:prstGeom>
          <a:noFill/>
          <a:ln w="6350" algn="ctr">
            <a:no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r>
              <a:rPr lang="en-GB" sz="1400" b="1" dirty="0"/>
              <a:t>As Jesus went along, he saw a man who had been blind from birth. He spat on the ground, made a paste with the spittle, put this over the eyes of the blind man, and said to him, ‘Go and wash in the Pool of Siloam’ (a name that means ‘sent’). So the blind man went off and washed himself, and came away with his sight restored.</a:t>
            </a:r>
            <a:endParaRPr lang="en-GB" sz="1400" dirty="0"/>
          </a:p>
          <a:p>
            <a:r>
              <a:rPr lang="en-GB" sz="1400" b="1" dirty="0"/>
              <a:t>His neighbours and people who earlier had seen him begging said, ‘Isn’t this the man who used to sit and beg?’ Some said, ‘Yes, it is the same one.’ Others said, ‘No, he only looks like him.’ The man himself said, ‘I am the man.’</a:t>
            </a:r>
            <a:endParaRPr lang="en-GB" sz="1400" dirty="0"/>
          </a:p>
          <a:p>
            <a:r>
              <a:rPr lang="en-GB" sz="1400" b="1" dirty="0"/>
              <a:t>They brought the man who had been blind to the Pharisees. It had been a </a:t>
            </a:r>
            <a:r>
              <a:rPr lang="en-GB" sz="1400" b="1" dirty="0" err="1"/>
              <a:t>sabbath</a:t>
            </a:r>
            <a:r>
              <a:rPr lang="en-GB" sz="1400" b="1" dirty="0"/>
              <a:t> day when Jesus made the paste and opened the man’s eyes, so when the Pharisees asked him how he had come to see, he said, ‘He put a paste on my eyes, and I washed, and I can see.’ Then some of the Pharisees said, ‘This man cannot be from God: he does not keep the </a:t>
            </a:r>
            <a:r>
              <a:rPr lang="en-GB" sz="1400" b="1" dirty="0" err="1"/>
              <a:t>sabbath</a:t>
            </a:r>
            <a:r>
              <a:rPr lang="en-GB" sz="1400" b="1" dirty="0"/>
              <a:t>.’ Others said, ‘How could a sinner produce signs like this?’ And there was disagreement among them. So they spoke to the blind man again, ‘What have you to say about him yourself, now that he has opened your eyes?’ ‘He is a prophet’ replied the man.</a:t>
            </a:r>
            <a:endParaRPr lang="en-GB" sz="1400" dirty="0"/>
          </a:p>
          <a:p>
            <a:r>
              <a:rPr lang="en-GB" sz="1400" b="1" dirty="0"/>
              <a:t>‘Are you trying to teach us,’ they replied ‘and you a sinner through and through, since you were born!’ And they drove him away.</a:t>
            </a:r>
            <a:endParaRPr lang="en-GB" sz="1400" dirty="0"/>
          </a:p>
          <a:p>
            <a:r>
              <a:rPr lang="en-GB" sz="1400" b="1" dirty="0"/>
              <a:t>Jesus heard they had driven him away, and when he found him he said to him, ‘Do you believe in the Son of Man?’ ‘Sir,’ the man replied ‘tell me who he is so that I may believe in him.’ Jesus said, ‘You are looking at him; he is speaking to you.’ The man said, ‘Lord, I believe’, and worshipped him</a:t>
            </a:r>
            <a:r>
              <a:rPr lang="en-GB" sz="1400" b="1" dirty="0" smtClean="0"/>
              <a:t>.</a:t>
            </a:r>
            <a:endParaRPr lang="en-GB" sz="1400" dirty="0"/>
          </a:p>
        </p:txBody>
      </p:sp>
      <p:sp>
        <p:nvSpPr>
          <p:cNvPr id="13" name="Text Box 6"/>
          <p:cNvSpPr txBox="1">
            <a:spLocks noChangeArrowheads="1"/>
          </p:cNvSpPr>
          <p:nvPr/>
        </p:nvSpPr>
        <p:spPr bwMode="auto">
          <a:xfrm>
            <a:off x="8305096" y="6040597"/>
            <a:ext cx="633412" cy="7334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0" b="0" i="0" u="none" strike="noStrike" cap="none" normalizeH="0" baseline="0" dirty="0" smtClean="0">
                <a:ln>
                  <a:noFill/>
                </a:ln>
                <a:solidFill>
                  <a:srgbClr val="595959"/>
                </a:solidFill>
                <a:effectLst/>
                <a:latin typeface="Arial Black" panose="020B0A040201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13"/>
          <p:cNvSpPr/>
          <p:nvPr/>
        </p:nvSpPr>
        <p:spPr>
          <a:xfrm>
            <a:off x="2232865" y="1597645"/>
            <a:ext cx="6631755" cy="4941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Text Box 5"/>
          <p:cNvSpPr txBox="1">
            <a:spLocks noChangeArrowheads="1"/>
          </p:cNvSpPr>
          <p:nvPr/>
        </p:nvSpPr>
        <p:spPr bwMode="auto">
          <a:xfrm>
            <a:off x="2226505" y="1181556"/>
            <a:ext cx="608013" cy="7334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0" b="0" i="0" u="none" strike="noStrike" cap="none" normalizeH="0" baseline="0" dirty="0" smtClean="0">
                <a:ln>
                  <a:noFill/>
                </a:ln>
                <a:solidFill>
                  <a:srgbClr val="595959"/>
                </a:solidFill>
                <a:effectLst/>
                <a:latin typeface="Arial Black" panose="020B0A040201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5"/>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4th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8" name="Subtitle 2"/>
          <p:cNvSpPr>
            <a:spLocks noGrp="1"/>
          </p:cNvSpPr>
          <p:nvPr>
            <p:ph type="subTitle" idx="1"/>
          </p:nvPr>
        </p:nvSpPr>
        <p:spPr>
          <a:xfrm>
            <a:off x="99264" y="1474967"/>
            <a:ext cx="1740010" cy="2002574"/>
          </a:xfrm>
        </p:spPr>
        <p:txBody>
          <a:bodyPr>
            <a:noAutofit/>
          </a:bodyPr>
          <a:lstStyle/>
          <a:p>
            <a:pPr>
              <a:spcBef>
                <a:spcPts val="0"/>
              </a:spcBef>
            </a:pPr>
            <a:r>
              <a:rPr lang="en-GB" sz="4400" b="1" dirty="0" smtClean="0">
                <a:solidFill>
                  <a:schemeClr val="bg1"/>
                </a:solidFill>
              </a:rPr>
              <a:t>BLIND</a:t>
            </a:r>
          </a:p>
          <a:p>
            <a:pPr>
              <a:spcBef>
                <a:spcPts val="0"/>
              </a:spcBef>
            </a:pPr>
            <a:r>
              <a:rPr lang="en-GB" sz="4400" b="1" dirty="0" smtClean="0">
                <a:solidFill>
                  <a:schemeClr val="bg1"/>
                </a:solidFill>
              </a:rPr>
              <a:t>MAN</a:t>
            </a:r>
            <a:endParaRPr lang="en-IE" sz="4400" b="1" dirty="0">
              <a:solidFill>
                <a:schemeClr val="bg1"/>
              </a:solidFill>
            </a:endParaRPr>
          </a:p>
        </p:txBody>
      </p:sp>
    </p:spTree>
    <p:extLst>
      <p:ext uri="{BB962C8B-B14F-4D97-AF65-F5344CB8AC3E}">
        <p14:creationId xmlns:p14="http://schemas.microsoft.com/office/powerpoint/2010/main" val="370001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83126" y="-49610"/>
            <a:ext cx="2232626"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dirty="0" smtClean="0">
                <a:solidFill>
                  <a:srgbClr val="000000"/>
                </a:solidFill>
                <a:latin typeface="Showcard Gothic" panose="04020904020102020604" pitchFamily="82" charset="0"/>
              </a:rPr>
              <a:t>REFLECT</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sp>
        <p:nvSpPr>
          <p:cNvPr id="3" name="TextBox 2"/>
          <p:cNvSpPr txBox="1"/>
          <p:nvPr/>
        </p:nvSpPr>
        <p:spPr>
          <a:xfrm>
            <a:off x="2232865" y="5660888"/>
            <a:ext cx="6631755" cy="1138773"/>
          </a:xfrm>
          <a:prstGeom prst="rect">
            <a:avLst/>
          </a:prstGeom>
          <a:noFill/>
        </p:spPr>
        <p:txBody>
          <a:bodyPr wrap="square" rtlCol="0">
            <a:spAutoFit/>
          </a:bodyPr>
          <a:lstStyle/>
          <a:p>
            <a:pPr marL="342900" indent="-342900">
              <a:buFont typeface="Wingdings 2" panose="05020102010507070707" pitchFamily="18" charset="2"/>
              <a:buChar char=""/>
            </a:pPr>
            <a:r>
              <a:rPr lang="en-GB" sz="2000" b="1" i="1" dirty="0" smtClean="0"/>
              <a:t>What </a:t>
            </a:r>
            <a:r>
              <a:rPr lang="en-GB" sz="2000" b="1" i="1" dirty="0"/>
              <a:t>is staying with you after hearing the scriptures?</a:t>
            </a:r>
            <a:endParaRPr lang="en-GB" sz="2000" b="1" dirty="0"/>
          </a:p>
          <a:p>
            <a:endParaRPr lang="en-GB" sz="800" dirty="0"/>
          </a:p>
          <a:p>
            <a:pPr marL="342900" indent="-342900">
              <a:buFont typeface="Wingdings 2" panose="05020102010507070707" pitchFamily="18" charset="2"/>
              <a:buChar char="²"/>
            </a:pPr>
            <a:r>
              <a:rPr lang="en-GB" sz="2000" b="1" i="1" dirty="0" smtClean="0"/>
              <a:t>In </a:t>
            </a:r>
            <a:r>
              <a:rPr lang="en-GB" sz="2000" b="1" i="1" dirty="0"/>
              <a:t>what ways </a:t>
            </a:r>
            <a:r>
              <a:rPr lang="en-GB" sz="2000" b="1" i="1" dirty="0" smtClean="0"/>
              <a:t>is </a:t>
            </a:r>
            <a:r>
              <a:rPr lang="en-GB" sz="2000" b="1" i="1" smtClean="0"/>
              <a:t>the </a:t>
            </a:r>
            <a:r>
              <a:rPr lang="en-GB" sz="2000" b="1" i="1" smtClean="0"/>
              <a:t>Blind </a:t>
            </a:r>
            <a:r>
              <a:rPr lang="en-GB" sz="2000" b="1" i="1" dirty="0" smtClean="0"/>
              <a:t>Man a person of </a:t>
            </a:r>
            <a:r>
              <a:rPr lang="en-GB" sz="2000" b="1" i="1" dirty="0"/>
              <a:t>Hope in the reading</a:t>
            </a:r>
            <a:r>
              <a:rPr lang="en-GB" sz="2000" b="1" i="1" dirty="0" smtClean="0"/>
              <a:t>?</a:t>
            </a:r>
            <a:endParaRPr lang="en-GB" sz="2000" b="1" dirty="0"/>
          </a:p>
        </p:txBody>
      </p:sp>
      <p:pic>
        <p:nvPicPr>
          <p:cNvPr id="4098"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4970" t="36700" r="65094" b="33304"/>
          <a:stretch>
            <a:fillRect/>
          </a:stretch>
        </p:blipFill>
        <p:spPr bwMode="auto">
          <a:xfrm>
            <a:off x="2232865" y="186386"/>
            <a:ext cx="900000" cy="834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Text Box 4"/>
          <p:cNvSpPr txBox="1">
            <a:spLocks noChangeArrowheads="1"/>
          </p:cNvSpPr>
          <p:nvPr/>
        </p:nvSpPr>
        <p:spPr bwMode="auto">
          <a:xfrm>
            <a:off x="2346036" y="1166844"/>
            <a:ext cx="6437746" cy="4368767"/>
          </a:xfrm>
          <a:prstGeom prst="rect">
            <a:avLst/>
          </a:prstGeom>
          <a:noFill/>
          <a:ln w="6350" algn="ctr">
            <a:no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r>
              <a:rPr lang="en-GB" sz="1400" b="1" dirty="0"/>
              <a:t>As Jesus went along, he saw a man who had been blind from birth. He spat on the ground, made a paste with the spittle, put this over the eyes of the blind man, and said to him, ‘Go and wash in the Pool of Siloam’ (a name that means ‘sent’). So the blind man went off and washed himself, and came away with his sight restored.</a:t>
            </a:r>
            <a:endParaRPr lang="en-GB" sz="1400" dirty="0"/>
          </a:p>
          <a:p>
            <a:r>
              <a:rPr lang="en-GB" sz="1400" b="1" dirty="0"/>
              <a:t>His neighbours and people who earlier had seen him begging said, ‘Isn’t this the man who used to sit and beg?’ Some said, ‘Yes, it is the same one.’ Others said, ‘No, he only looks like him.’ The man himself said, ‘I am the man.’</a:t>
            </a:r>
            <a:endParaRPr lang="en-GB" sz="1400" dirty="0"/>
          </a:p>
          <a:p>
            <a:r>
              <a:rPr lang="en-GB" sz="1400" b="1" dirty="0"/>
              <a:t>They brought the man who had been blind to the Pharisees. It had been a </a:t>
            </a:r>
            <a:r>
              <a:rPr lang="en-GB" sz="1400" b="1" dirty="0" err="1"/>
              <a:t>sabbath</a:t>
            </a:r>
            <a:r>
              <a:rPr lang="en-GB" sz="1400" b="1" dirty="0"/>
              <a:t> day when Jesus made the paste and opened the man’s eyes, so when the Pharisees asked him how he had come to see, he said, ‘He put a paste on my eyes, and I washed, and I can see.’ Then some of the Pharisees said, ‘This man cannot be from God: he does not keep the </a:t>
            </a:r>
            <a:r>
              <a:rPr lang="en-GB" sz="1400" b="1" dirty="0" err="1"/>
              <a:t>sabbath</a:t>
            </a:r>
            <a:r>
              <a:rPr lang="en-GB" sz="1400" b="1" dirty="0"/>
              <a:t>.’ Others said, ‘How could a sinner produce signs like this?’ And there was disagreement among them. So they spoke to the blind man again, ‘What have you to say about him yourself, now that he has opened your eyes?’ ‘He is a prophet’ replied the man.</a:t>
            </a:r>
            <a:endParaRPr lang="en-GB" sz="1400" dirty="0"/>
          </a:p>
          <a:p>
            <a:r>
              <a:rPr lang="en-GB" sz="1400" b="1" dirty="0"/>
              <a:t>‘Are you trying to teach us,’ they replied ‘and you a sinner through and through, since you were born!’ And they drove him away.</a:t>
            </a:r>
            <a:endParaRPr lang="en-GB" sz="1400" dirty="0"/>
          </a:p>
          <a:p>
            <a:r>
              <a:rPr lang="en-GB" sz="1400" b="1" dirty="0"/>
              <a:t>Jesus heard they had driven him away, and when he found him he said to him, ‘Do you believe in the Son of Man?’ ‘Sir,’ the man replied ‘tell me who he is so that I may believe in him.’ Jesus said, ‘You are looking at him; he is speaking to you.’ The man said, ‘Lord, I believe’, and worshipped him.</a:t>
            </a:r>
            <a:endParaRPr lang="en-GB" sz="1400" dirty="0"/>
          </a:p>
        </p:txBody>
      </p:sp>
      <p:sp>
        <p:nvSpPr>
          <p:cNvPr id="14" name="Rectangle 13"/>
          <p:cNvSpPr/>
          <p:nvPr/>
        </p:nvSpPr>
        <p:spPr>
          <a:xfrm>
            <a:off x="2232865" y="1089643"/>
            <a:ext cx="6631755" cy="45254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ectangle 16"/>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4th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8" name="Subtitle 2"/>
          <p:cNvSpPr>
            <a:spLocks noGrp="1"/>
          </p:cNvSpPr>
          <p:nvPr>
            <p:ph type="subTitle" idx="1"/>
          </p:nvPr>
        </p:nvSpPr>
        <p:spPr>
          <a:xfrm>
            <a:off x="99264" y="1474967"/>
            <a:ext cx="1740010" cy="2002574"/>
          </a:xfrm>
        </p:spPr>
        <p:txBody>
          <a:bodyPr>
            <a:noAutofit/>
          </a:bodyPr>
          <a:lstStyle/>
          <a:p>
            <a:pPr>
              <a:spcBef>
                <a:spcPts val="0"/>
              </a:spcBef>
            </a:pPr>
            <a:r>
              <a:rPr lang="en-GB" sz="4400" b="1" dirty="0" smtClean="0">
                <a:solidFill>
                  <a:schemeClr val="bg1"/>
                </a:solidFill>
              </a:rPr>
              <a:t>BLIND</a:t>
            </a:r>
          </a:p>
          <a:p>
            <a:pPr>
              <a:spcBef>
                <a:spcPts val="0"/>
              </a:spcBef>
            </a:pPr>
            <a:r>
              <a:rPr lang="en-GB" sz="4400" b="1" dirty="0" smtClean="0">
                <a:solidFill>
                  <a:schemeClr val="bg1"/>
                </a:solidFill>
              </a:rPr>
              <a:t>MAN</a:t>
            </a:r>
          </a:p>
        </p:txBody>
      </p:sp>
    </p:spTree>
    <p:extLst>
      <p:ext uri="{BB962C8B-B14F-4D97-AF65-F5344CB8AC3E}">
        <p14:creationId xmlns:p14="http://schemas.microsoft.com/office/powerpoint/2010/main" val="3026873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101600" y="-49610"/>
            <a:ext cx="2251099"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smtClean="0">
                <a:solidFill>
                  <a:srgbClr val="000000"/>
                </a:solidFill>
                <a:latin typeface="Showcard Gothic" panose="04020904020102020604" pitchFamily="82" charset="0"/>
              </a:rPr>
              <a:t>REFLECT</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pic>
        <p:nvPicPr>
          <p:cNvPr id="4098"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4970" t="36700" r="65094" b="33304"/>
          <a:stretch>
            <a:fillRect/>
          </a:stretch>
        </p:blipFill>
        <p:spPr bwMode="auto">
          <a:xfrm>
            <a:off x="2232865" y="186386"/>
            <a:ext cx="900000" cy="834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TextBox 11"/>
          <p:cNvSpPr txBox="1"/>
          <p:nvPr/>
        </p:nvSpPr>
        <p:spPr>
          <a:xfrm>
            <a:off x="2232865" y="5984152"/>
            <a:ext cx="6631755" cy="400110"/>
          </a:xfrm>
          <a:prstGeom prst="rect">
            <a:avLst/>
          </a:prstGeom>
          <a:noFill/>
        </p:spPr>
        <p:txBody>
          <a:bodyPr wrap="square" rtlCol="0">
            <a:spAutoFit/>
          </a:bodyPr>
          <a:lstStyle/>
          <a:p>
            <a:pPr marL="342900" indent="-342900">
              <a:buFont typeface="Wingdings 2" panose="05020102010507070707" pitchFamily="18" charset="2"/>
              <a:buChar char=""/>
            </a:pPr>
            <a:r>
              <a:rPr lang="en-GB" sz="2000" b="1" dirty="0" smtClean="0"/>
              <a:t>What are you </a:t>
            </a:r>
            <a:r>
              <a:rPr lang="en-GB" sz="2000" b="1" i="1" dirty="0" smtClean="0"/>
              <a:t>noticing about the image? </a:t>
            </a:r>
            <a:endParaRPr lang="en-GB" sz="2000" b="1" dirty="0"/>
          </a:p>
        </p:txBody>
      </p:sp>
      <p:sp>
        <p:nvSpPr>
          <p:cNvPr id="14" name="Rectangle 13"/>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4th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5" name="Subtitle 2"/>
          <p:cNvSpPr>
            <a:spLocks noGrp="1"/>
          </p:cNvSpPr>
          <p:nvPr>
            <p:ph type="subTitle" idx="1"/>
          </p:nvPr>
        </p:nvSpPr>
        <p:spPr>
          <a:xfrm>
            <a:off x="99264" y="1474967"/>
            <a:ext cx="1740010" cy="2002574"/>
          </a:xfrm>
        </p:spPr>
        <p:txBody>
          <a:bodyPr>
            <a:noAutofit/>
          </a:bodyPr>
          <a:lstStyle/>
          <a:p>
            <a:pPr>
              <a:spcBef>
                <a:spcPts val="0"/>
              </a:spcBef>
            </a:pPr>
            <a:r>
              <a:rPr lang="en-GB" sz="4400" b="1" dirty="0" smtClean="0">
                <a:solidFill>
                  <a:schemeClr val="bg1"/>
                </a:solidFill>
              </a:rPr>
              <a:t>BLIND</a:t>
            </a:r>
          </a:p>
          <a:p>
            <a:pPr>
              <a:spcBef>
                <a:spcPts val="0"/>
              </a:spcBef>
            </a:pPr>
            <a:r>
              <a:rPr lang="en-GB" sz="4400" b="1" dirty="0" smtClean="0">
                <a:solidFill>
                  <a:schemeClr val="bg1"/>
                </a:solidFill>
              </a:rPr>
              <a:t>MAN</a:t>
            </a:r>
          </a:p>
        </p:txBody>
      </p:sp>
      <p:pic>
        <p:nvPicPr>
          <p:cNvPr id="10" name="Picture 2" descr="Free Illuminated Eyes of a Man Stock Phot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1623" y="1323897"/>
            <a:ext cx="6759975" cy="4508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Tree>
    <p:extLst>
      <p:ext uri="{BB962C8B-B14F-4D97-AF65-F5344CB8AC3E}">
        <p14:creationId xmlns:p14="http://schemas.microsoft.com/office/powerpoint/2010/main" val="9360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64654" y="-49610"/>
            <a:ext cx="2214154"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smtClean="0">
                <a:solidFill>
                  <a:srgbClr val="000000"/>
                </a:solidFill>
                <a:latin typeface="Showcard Gothic" panose="04020904020102020604" pitchFamily="82" charset="0"/>
              </a:rPr>
              <a:t>REFLECT</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pic>
        <p:nvPicPr>
          <p:cNvPr id="4098"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4970" t="36700" r="65094" b="33304"/>
          <a:stretch>
            <a:fillRect/>
          </a:stretch>
        </p:blipFill>
        <p:spPr bwMode="auto">
          <a:xfrm>
            <a:off x="2232865" y="186386"/>
            <a:ext cx="900000" cy="834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TextBox 11"/>
          <p:cNvSpPr txBox="1"/>
          <p:nvPr/>
        </p:nvSpPr>
        <p:spPr>
          <a:xfrm>
            <a:off x="2253625" y="1994044"/>
            <a:ext cx="6631755" cy="3447098"/>
          </a:xfrm>
          <a:prstGeom prst="rect">
            <a:avLst/>
          </a:prstGeom>
          <a:noFill/>
        </p:spPr>
        <p:txBody>
          <a:bodyPr wrap="square" rtlCol="0">
            <a:spAutoFit/>
          </a:bodyPr>
          <a:lstStyle/>
          <a:p>
            <a:pPr marL="342900" indent="-342900">
              <a:buFont typeface="Wingdings 2" panose="05020102010507070707" pitchFamily="18" charset="2"/>
              <a:buChar char=""/>
            </a:pPr>
            <a:r>
              <a:rPr lang="en-GB" sz="2000" b="1" i="1" dirty="0"/>
              <a:t>When have been the moments in your life where you have been enabled to let go of a ‘blindness’ or to see more in the way God sees</a:t>
            </a:r>
            <a:r>
              <a:rPr lang="en-GB" sz="2000" b="1" i="1" dirty="0" smtClean="0"/>
              <a:t>?</a:t>
            </a:r>
            <a:r>
              <a:rPr lang="en-GB" sz="2000" b="1" i="1" dirty="0"/>
              <a:t> </a:t>
            </a:r>
            <a:endParaRPr lang="en-GB" sz="2000" b="1" i="1" dirty="0" smtClean="0"/>
          </a:p>
          <a:p>
            <a:endParaRPr lang="en-GB" sz="2000" b="1" i="1" dirty="0" smtClean="0"/>
          </a:p>
          <a:p>
            <a:pPr marL="342900" indent="-342900">
              <a:buFont typeface="Wingdings 2" panose="05020102010507070707" pitchFamily="18" charset="2"/>
              <a:buChar char=""/>
            </a:pPr>
            <a:r>
              <a:rPr lang="en-GB" sz="2000" b="1" i="1" dirty="0" smtClean="0"/>
              <a:t>Jesus </a:t>
            </a:r>
            <a:r>
              <a:rPr lang="en-GB" sz="2000" b="1" i="1" dirty="0"/>
              <a:t>opened the blind man’s eyes so he could truly see the world and what was important.  What do you need to open your eyes to in your local area or in the world?</a:t>
            </a:r>
            <a:endParaRPr lang="en-GB" sz="2000" b="1" dirty="0"/>
          </a:p>
          <a:p>
            <a:pPr marL="342900" indent="-342900">
              <a:buFont typeface="Wingdings 2" panose="05020102010507070707" pitchFamily="18" charset="2"/>
              <a:buChar char=""/>
            </a:pPr>
            <a:endParaRPr lang="en-GB" sz="2000" b="1" dirty="0"/>
          </a:p>
          <a:p>
            <a:r>
              <a:rPr lang="en-GB" sz="2000" b="1" i="1" dirty="0"/>
              <a:t> </a:t>
            </a:r>
            <a:endParaRPr lang="en-GB" sz="2000" b="1" dirty="0"/>
          </a:p>
          <a:p>
            <a:r>
              <a:rPr lang="en-GB" dirty="0"/>
              <a:t> </a:t>
            </a:r>
          </a:p>
          <a:p>
            <a:pPr marL="342900" indent="-342900">
              <a:buFont typeface="Wingdings 2" panose="05020102010507070707" pitchFamily="18" charset="2"/>
              <a:buChar char=""/>
            </a:pPr>
            <a:endParaRPr lang="en-GB" sz="2000" b="1" dirty="0"/>
          </a:p>
        </p:txBody>
      </p:sp>
      <p:sp>
        <p:nvSpPr>
          <p:cNvPr id="13" name="Rectangle 12"/>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4th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4" name="Subtitle 2"/>
          <p:cNvSpPr>
            <a:spLocks noGrp="1"/>
          </p:cNvSpPr>
          <p:nvPr>
            <p:ph type="subTitle" idx="1"/>
          </p:nvPr>
        </p:nvSpPr>
        <p:spPr>
          <a:xfrm>
            <a:off x="99264" y="1474967"/>
            <a:ext cx="1740010" cy="2002574"/>
          </a:xfrm>
        </p:spPr>
        <p:txBody>
          <a:bodyPr>
            <a:noAutofit/>
          </a:bodyPr>
          <a:lstStyle/>
          <a:p>
            <a:pPr>
              <a:spcBef>
                <a:spcPts val="0"/>
              </a:spcBef>
            </a:pPr>
            <a:r>
              <a:rPr lang="en-GB" sz="4400" b="1" dirty="0" smtClean="0">
                <a:solidFill>
                  <a:schemeClr val="bg1"/>
                </a:solidFill>
              </a:rPr>
              <a:t>BLIND</a:t>
            </a:r>
          </a:p>
          <a:p>
            <a:pPr>
              <a:spcBef>
                <a:spcPts val="0"/>
              </a:spcBef>
            </a:pPr>
            <a:r>
              <a:rPr lang="en-GB" sz="4400" b="1" dirty="0" smtClean="0">
                <a:solidFill>
                  <a:schemeClr val="bg1"/>
                </a:solidFill>
              </a:rPr>
              <a:t>MAN</a:t>
            </a:r>
          </a:p>
        </p:txBody>
      </p:sp>
    </p:spTree>
    <p:extLst>
      <p:ext uri="{BB962C8B-B14F-4D97-AF65-F5344CB8AC3E}">
        <p14:creationId xmlns:p14="http://schemas.microsoft.com/office/powerpoint/2010/main" val="257705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20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Effect transition="in" filter="fade">
                                      <p:cBhvr>
                                        <p:cTn id="12" dur="20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0" y="-49610"/>
            <a:ext cx="2149499"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dirty="0" smtClean="0">
                <a:solidFill>
                  <a:srgbClr val="000000"/>
                </a:solidFill>
                <a:latin typeface="Showcard Gothic" panose="04020904020102020604" pitchFamily="82" charset="0"/>
              </a:rPr>
              <a:t>pray</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sp>
        <p:nvSpPr>
          <p:cNvPr id="3" name="TextBox 2"/>
          <p:cNvSpPr txBox="1"/>
          <p:nvPr/>
        </p:nvSpPr>
        <p:spPr>
          <a:xfrm>
            <a:off x="2232013" y="1012870"/>
            <a:ext cx="6653367" cy="369332"/>
          </a:xfrm>
          <a:prstGeom prst="rect">
            <a:avLst/>
          </a:prstGeom>
          <a:noFill/>
        </p:spPr>
        <p:txBody>
          <a:bodyPr wrap="square" rtlCol="0">
            <a:spAutoFit/>
          </a:bodyPr>
          <a:lstStyle/>
          <a:p>
            <a:pPr lvl="0" algn="just" eaLnBrk="0" fontAlgn="base" hangingPunct="0">
              <a:spcBef>
                <a:spcPct val="0"/>
              </a:spcBef>
              <a:spcAft>
                <a:spcPct val="0"/>
              </a:spcAft>
            </a:pPr>
            <a:r>
              <a:rPr lang="en-IE" altLang="en-US" i="1" spc="-80" dirty="0">
                <a:solidFill>
                  <a:srgbClr val="000000"/>
                </a:solidFill>
                <a:latin typeface="Calibri" panose="020F0502020204030204" pitchFamily="34" charset="0"/>
              </a:rPr>
              <a:t>This week our time of prayer </a:t>
            </a:r>
            <a:r>
              <a:rPr lang="en-IE" altLang="en-US" i="1" spc="-80" dirty="0" smtClean="0">
                <a:solidFill>
                  <a:srgbClr val="000000"/>
                </a:solidFill>
                <a:latin typeface="Calibri" panose="020F0502020204030204" pitchFamily="34" charset="0"/>
              </a:rPr>
              <a:t>invites us to be aware of what and how we see...</a:t>
            </a:r>
            <a:endParaRPr lang="en-IE" altLang="en-US" i="1" spc="-80" dirty="0">
              <a:solidFill>
                <a:srgbClr val="000000"/>
              </a:solidFill>
              <a:latin typeface="Calibri" panose="020F0502020204030204" pitchFamily="34" charset="0"/>
            </a:endParaRPr>
          </a:p>
        </p:txBody>
      </p:sp>
      <p:pic>
        <p:nvPicPr>
          <p:cNvPr id="5122"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38771" t="36775" r="31387" b="33276"/>
          <a:stretch>
            <a:fillRect/>
          </a:stretch>
        </p:blipFill>
        <p:spPr bwMode="auto">
          <a:xfrm>
            <a:off x="2232013" y="186316"/>
            <a:ext cx="900000" cy="83140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ext Box 3"/>
          <p:cNvSpPr txBox="1">
            <a:spLocks noChangeArrowheads="1"/>
          </p:cNvSpPr>
          <p:nvPr/>
        </p:nvSpPr>
        <p:spPr bwMode="auto">
          <a:xfrm>
            <a:off x="2438402" y="1431641"/>
            <a:ext cx="6253018" cy="435032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en-GB" sz="1500" i="1" dirty="0" smtClean="0">
                <a:solidFill>
                  <a:srgbClr val="4D1875"/>
                </a:solidFill>
              </a:rPr>
              <a:t>Take </a:t>
            </a:r>
            <a:r>
              <a:rPr lang="en-GB" sz="1500" i="1" dirty="0">
                <a:solidFill>
                  <a:srgbClr val="4D1875"/>
                </a:solidFill>
              </a:rPr>
              <a:t>a moment to sit with your feet firmly on the ground… sit upright… and place your hands on your knees…</a:t>
            </a:r>
            <a:endParaRPr lang="en-GB" sz="1500" dirty="0">
              <a:solidFill>
                <a:srgbClr val="4D1875"/>
              </a:solidFill>
            </a:endParaRPr>
          </a:p>
          <a:p>
            <a:endParaRPr lang="en-GB" sz="1000" i="1" dirty="0" smtClean="0">
              <a:solidFill>
                <a:srgbClr val="4D1875"/>
              </a:solidFill>
            </a:endParaRPr>
          </a:p>
          <a:p>
            <a:r>
              <a:rPr lang="en-GB" sz="1500" i="1" dirty="0" smtClean="0">
                <a:solidFill>
                  <a:srgbClr val="4D1875"/>
                </a:solidFill>
              </a:rPr>
              <a:t>In </a:t>
            </a:r>
            <a:r>
              <a:rPr lang="en-GB" sz="1500" i="1" dirty="0">
                <a:solidFill>
                  <a:srgbClr val="4D1875"/>
                </a:solidFill>
              </a:rPr>
              <a:t>silence, with your eyes open… become aware of your surroundings… what is in the room?... who is in the room?... what draws your attention?... Take a moment to be with God in this...</a:t>
            </a:r>
            <a:endParaRPr lang="en-GB" sz="1500" dirty="0">
              <a:solidFill>
                <a:srgbClr val="4D1875"/>
              </a:solidFill>
            </a:endParaRPr>
          </a:p>
          <a:p>
            <a:endParaRPr lang="en-GB" sz="1000" i="1" dirty="0">
              <a:solidFill>
                <a:srgbClr val="4D1875"/>
              </a:solidFill>
            </a:endParaRPr>
          </a:p>
          <a:p>
            <a:r>
              <a:rPr lang="en-GB" sz="1500" i="1" dirty="0" smtClean="0">
                <a:solidFill>
                  <a:srgbClr val="4D1875"/>
                </a:solidFill>
              </a:rPr>
              <a:t>Now </a:t>
            </a:r>
            <a:r>
              <a:rPr lang="en-GB" sz="1500" i="1" dirty="0">
                <a:solidFill>
                  <a:srgbClr val="4D1875"/>
                </a:solidFill>
              </a:rPr>
              <a:t>slowly close your eyes… you may want to cover your eyes with your hands if that helps… what are you aware of now you can’t see?... are you noticing anything different?... what draws your attention now?... Take another moment to be with God in this?...</a:t>
            </a:r>
            <a:endParaRPr lang="en-GB" sz="1500" dirty="0">
              <a:solidFill>
                <a:srgbClr val="4D1875"/>
              </a:solidFill>
            </a:endParaRPr>
          </a:p>
          <a:p>
            <a:endParaRPr lang="en-GB" sz="1000" i="1" dirty="0">
              <a:solidFill>
                <a:srgbClr val="4D1875"/>
              </a:solidFill>
            </a:endParaRPr>
          </a:p>
          <a:p>
            <a:r>
              <a:rPr lang="en-GB" sz="1500" i="1" dirty="0" smtClean="0">
                <a:solidFill>
                  <a:srgbClr val="4D1875"/>
                </a:solidFill>
              </a:rPr>
              <a:t>Now </a:t>
            </a:r>
            <a:r>
              <a:rPr lang="en-GB" sz="1500" i="1" dirty="0">
                <a:solidFill>
                  <a:srgbClr val="4D1875"/>
                </a:solidFill>
              </a:rPr>
              <a:t>uncover or open your eyes… try to hold on to the experience of being without your sight… take time to become familiar again with what you see… do you notice anything different?... have you any new insights?... Take another moment to be with God in this?... </a:t>
            </a:r>
            <a:endParaRPr lang="en-GB" sz="1500" dirty="0">
              <a:solidFill>
                <a:srgbClr val="4D1875"/>
              </a:solidFill>
            </a:endParaRPr>
          </a:p>
          <a:p>
            <a:endParaRPr lang="en-GB" sz="1000" i="1" dirty="0">
              <a:solidFill>
                <a:srgbClr val="4D1875"/>
              </a:solidFill>
            </a:endParaRPr>
          </a:p>
          <a:p>
            <a:r>
              <a:rPr lang="en-GB" sz="1500" i="1" dirty="0" smtClean="0">
                <a:solidFill>
                  <a:srgbClr val="4D1875"/>
                </a:solidFill>
              </a:rPr>
              <a:t>Is </a:t>
            </a:r>
            <a:r>
              <a:rPr lang="en-GB" sz="1500" i="1" dirty="0">
                <a:solidFill>
                  <a:srgbClr val="4D1875"/>
                </a:solidFill>
              </a:rPr>
              <a:t>there a prayer… an intention… something to be thankful for… that you want to speak to God about?... Have some time to do that now...</a:t>
            </a:r>
            <a:endParaRPr lang="en-GB" sz="1500" dirty="0">
              <a:solidFill>
                <a:srgbClr val="4D1875"/>
              </a:solidFill>
            </a:endParaRPr>
          </a:p>
          <a:p>
            <a:r>
              <a:rPr lang="en-GB" sz="1200" dirty="0"/>
              <a:t> </a:t>
            </a:r>
          </a:p>
          <a:p>
            <a:r>
              <a:rPr lang="en-GB" sz="1000" dirty="0">
                <a:solidFill>
                  <a:srgbClr val="4D1875"/>
                </a:solidFill>
              </a:rPr>
              <a:t> </a:t>
            </a:r>
          </a:p>
        </p:txBody>
      </p:sp>
      <p:sp>
        <p:nvSpPr>
          <p:cNvPr id="7" name="Rectangle 6"/>
          <p:cNvSpPr/>
          <p:nvPr/>
        </p:nvSpPr>
        <p:spPr>
          <a:xfrm>
            <a:off x="2232013" y="5876053"/>
            <a:ext cx="6653365" cy="923330"/>
          </a:xfrm>
          <a:prstGeom prst="rect">
            <a:avLst/>
          </a:prstGeom>
        </p:spPr>
        <p:txBody>
          <a:bodyPr wrap="square">
            <a:spAutoFit/>
          </a:bodyPr>
          <a:lstStyle/>
          <a:p>
            <a:pPr lvl="0" algn="just" eaLnBrk="0" fontAlgn="base" hangingPunct="0">
              <a:spcBef>
                <a:spcPct val="0"/>
              </a:spcBef>
              <a:spcAft>
                <a:spcPct val="0"/>
              </a:spcAft>
            </a:pPr>
            <a:r>
              <a:rPr lang="en-IE" altLang="en-US" i="1" dirty="0">
                <a:solidFill>
                  <a:srgbClr val="000000"/>
                </a:solidFill>
                <a:latin typeface="Calibri" panose="020F0502020204030204" pitchFamily="34" charset="0"/>
              </a:rPr>
              <a:t>We give thanks for our time of prayer as we say: </a:t>
            </a:r>
            <a:r>
              <a:rPr lang="en-IE" altLang="en-US" b="1" i="1" dirty="0">
                <a:solidFill>
                  <a:srgbClr val="000000"/>
                </a:solidFill>
                <a:latin typeface="Calibri" panose="020F0502020204030204" pitchFamily="34" charset="0"/>
              </a:rPr>
              <a:t>Glory be to the Father, and to the Son, and to the Holy Spirit, as it was in the beginning, is now and ever shall be, world without end. Amen.</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7"/>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4th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20" name="Subtitle 2"/>
          <p:cNvSpPr>
            <a:spLocks noGrp="1"/>
          </p:cNvSpPr>
          <p:nvPr>
            <p:ph type="subTitle" idx="1"/>
          </p:nvPr>
        </p:nvSpPr>
        <p:spPr>
          <a:xfrm>
            <a:off x="99264" y="1474967"/>
            <a:ext cx="1740010" cy="2002574"/>
          </a:xfrm>
        </p:spPr>
        <p:txBody>
          <a:bodyPr>
            <a:noAutofit/>
          </a:bodyPr>
          <a:lstStyle/>
          <a:p>
            <a:pPr>
              <a:spcBef>
                <a:spcPts val="0"/>
              </a:spcBef>
            </a:pPr>
            <a:r>
              <a:rPr lang="en-GB" sz="4400" b="1" dirty="0" smtClean="0">
                <a:solidFill>
                  <a:schemeClr val="bg1"/>
                </a:solidFill>
              </a:rPr>
              <a:t>BLIND MAN</a:t>
            </a:r>
          </a:p>
        </p:txBody>
      </p:sp>
    </p:spTree>
    <p:extLst>
      <p:ext uri="{BB962C8B-B14F-4D97-AF65-F5344CB8AC3E}">
        <p14:creationId xmlns:p14="http://schemas.microsoft.com/office/powerpoint/2010/main" val="85316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92364" y="-49610"/>
            <a:ext cx="2241863"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dirty="0" smtClean="0">
                <a:solidFill>
                  <a:srgbClr val="000000"/>
                </a:solidFill>
                <a:latin typeface="Showcard Gothic" panose="04020904020102020604" pitchFamily="82" charset="0"/>
              </a:rPr>
              <a:t>act</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sp>
        <p:nvSpPr>
          <p:cNvPr id="3" name="TextBox 2"/>
          <p:cNvSpPr txBox="1"/>
          <p:nvPr/>
        </p:nvSpPr>
        <p:spPr>
          <a:xfrm>
            <a:off x="2224371" y="1012869"/>
            <a:ext cx="6661009" cy="1059777"/>
          </a:xfrm>
          <a:prstGeom prst="rect">
            <a:avLst/>
          </a:prstGeom>
          <a:noFill/>
        </p:spPr>
        <p:txBody>
          <a:bodyPr wrap="square" rtlCol="0">
            <a:spAutoFit/>
          </a:bodyPr>
          <a:lstStyle/>
          <a:p>
            <a:pPr marR="0" algn="just">
              <a:lnSpc>
                <a:spcPct val="119000"/>
              </a:lnSpc>
              <a:spcBef>
                <a:spcPts val="0"/>
              </a:spcBef>
              <a:spcAft>
                <a:spcPts val="0"/>
              </a:spcAft>
            </a:pPr>
            <a:r>
              <a:rPr lang="en-GB" i="1" kern="1400" dirty="0">
                <a:solidFill>
                  <a:srgbClr val="000000"/>
                </a:solidFill>
                <a:latin typeface="Calibri" panose="020F0502020204030204" pitchFamily="34" charset="0"/>
              </a:rPr>
              <a:t>Having listened to the Scriptures, yourself and each other, as well as encountering God in prayer, is there something you feel you might do in response?</a:t>
            </a:r>
            <a:endParaRPr lang="en-GB" sz="1400" kern="1400" dirty="0" smtClean="0">
              <a:ln>
                <a:noFill/>
              </a:ln>
              <a:solidFill>
                <a:srgbClr val="000000"/>
              </a:solidFill>
              <a:effectLst/>
              <a:latin typeface="Calibri" panose="020F0502020204030204" pitchFamily="34" charset="0"/>
            </a:endParaRPr>
          </a:p>
        </p:txBody>
      </p:sp>
      <p:pic>
        <p:nvPicPr>
          <p:cNvPr id="6146"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19846" t="68391" r="49983" b="1520"/>
          <a:stretch>
            <a:fillRect/>
          </a:stretch>
        </p:blipFill>
        <p:spPr bwMode="auto">
          <a:xfrm>
            <a:off x="2224371" y="198429"/>
            <a:ext cx="900000" cy="82930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Rectangle 3"/>
          <p:cNvSpPr/>
          <p:nvPr/>
        </p:nvSpPr>
        <p:spPr>
          <a:xfrm>
            <a:off x="2331384" y="2373503"/>
            <a:ext cx="6446982" cy="4601644"/>
          </a:xfrm>
          <a:prstGeom prst="rect">
            <a:avLst/>
          </a:prstGeom>
        </p:spPr>
        <p:txBody>
          <a:bodyPr wrap="square">
            <a:spAutoFit/>
          </a:bodyPr>
          <a:lstStyle/>
          <a:p>
            <a:pPr marL="342900" indent="-342900">
              <a:lnSpc>
                <a:spcPct val="119000"/>
              </a:lnSpc>
              <a:buFont typeface="Wingdings" panose="05000000000000000000" pitchFamily="2" charset="2"/>
              <a:buChar char="F"/>
            </a:pPr>
            <a:r>
              <a:rPr lang="en-GB" sz="2400" dirty="0"/>
              <a:t>Think of something you are struggling with and see if you can look at it in a new </a:t>
            </a:r>
            <a:r>
              <a:rPr lang="en-GB" sz="2400" dirty="0" smtClean="0"/>
              <a:t>way.</a:t>
            </a:r>
          </a:p>
          <a:p>
            <a:pPr>
              <a:lnSpc>
                <a:spcPct val="119000"/>
              </a:lnSpc>
            </a:pPr>
            <a:endParaRPr lang="en-GB" sz="2400" dirty="0" smtClean="0"/>
          </a:p>
          <a:p>
            <a:pPr marL="342900" indent="-342900">
              <a:lnSpc>
                <a:spcPct val="119000"/>
              </a:lnSpc>
              <a:buFont typeface="Wingdings" panose="05000000000000000000" pitchFamily="2" charset="2"/>
              <a:buChar char="F"/>
            </a:pPr>
            <a:r>
              <a:rPr lang="en-GB" sz="2400" dirty="0" smtClean="0"/>
              <a:t>Having </a:t>
            </a:r>
            <a:r>
              <a:rPr lang="en-GB" sz="2400" dirty="0"/>
              <a:t>thought about what you could open your eyes to, what can you do to make a </a:t>
            </a:r>
            <a:r>
              <a:rPr lang="en-GB" sz="2400" dirty="0" smtClean="0"/>
              <a:t>difference?</a:t>
            </a:r>
          </a:p>
          <a:p>
            <a:pPr>
              <a:lnSpc>
                <a:spcPct val="119000"/>
              </a:lnSpc>
            </a:pPr>
            <a:endParaRPr lang="en-GB" sz="2400" dirty="0" smtClean="0"/>
          </a:p>
          <a:p>
            <a:pPr marL="342900" indent="-342900">
              <a:lnSpc>
                <a:spcPct val="119000"/>
              </a:lnSpc>
              <a:buFont typeface="Wingdings" panose="05000000000000000000" pitchFamily="2" charset="2"/>
              <a:buChar char="F"/>
            </a:pPr>
            <a:r>
              <a:rPr lang="en-GB" sz="2400" dirty="0" smtClean="0"/>
              <a:t>How </a:t>
            </a:r>
            <a:r>
              <a:rPr lang="en-GB" sz="2400" dirty="0"/>
              <a:t>can you build Hope inspired by the person of the Blind Man?</a:t>
            </a:r>
          </a:p>
          <a:p>
            <a:r>
              <a:rPr lang="en-GB" dirty="0"/>
              <a:t> </a:t>
            </a:r>
          </a:p>
          <a:p>
            <a:r>
              <a:rPr lang="en-GB" dirty="0"/>
              <a:t> </a:t>
            </a:r>
          </a:p>
        </p:txBody>
      </p:sp>
      <p:sp>
        <p:nvSpPr>
          <p:cNvPr id="12" name="Rectangle 11"/>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4th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3" name="Subtitle 2"/>
          <p:cNvSpPr txBox="1">
            <a:spLocks/>
          </p:cNvSpPr>
          <p:nvPr/>
        </p:nvSpPr>
        <p:spPr>
          <a:xfrm>
            <a:off x="99264" y="1474967"/>
            <a:ext cx="1740010" cy="200257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GB" sz="4400" b="1" dirty="0" smtClean="0">
                <a:solidFill>
                  <a:schemeClr val="bg1"/>
                </a:solidFill>
              </a:rPr>
              <a:t>BLIND MAN</a:t>
            </a:r>
          </a:p>
        </p:txBody>
      </p:sp>
    </p:spTree>
    <p:extLst>
      <p:ext uri="{BB962C8B-B14F-4D97-AF65-F5344CB8AC3E}">
        <p14:creationId xmlns:p14="http://schemas.microsoft.com/office/powerpoint/2010/main" val="3365350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2835</TotalTime>
  <Words>1363</Words>
  <Application>Microsoft Office PowerPoint</Application>
  <PresentationFormat>On-screen Show (4:3)</PresentationFormat>
  <Paragraphs>103</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Arial Black</vt:lpstr>
      <vt:lpstr>Calibri</vt:lpstr>
      <vt:lpstr>Calibri Light</vt:lpstr>
      <vt:lpstr>Showcard Gothic</vt:lpstr>
      <vt:lpstr>Wingdings</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Siney</dc:creator>
  <cp:lastModifiedBy>Peter Siney</cp:lastModifiedBy>
  <cp:revision>29</cp:revision>
  <dcterms:created xsi:type="dcterms:W3CDTF">2023-01-20T21:35:46Z</dcterms:created>
  <dcterms:modified xsi:type="dcterms:W3CDTF">2023-01-23T12:19:57Z</dcterms:modified>
</cp:coreProperties>
</file>