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8" r:id="rId4"/>
    <p:sldId id="262" r:id="rId5"/>
    <p:sldId id="263" r:id="rId6"/>
    <p:sldId id="264" r:id="rId7"/>
    <p:sldId id="260"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18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4660"/>
  </p:normalViewPr>
  <p:slideViewPr>
    <p:cSldViewPr snapToGrid="0">
      <p:cViewPr varScale="1">
        <p:scale>
          <a:sx n="69" d="100"/>
          <a:sy n="69" d="100"/>
        </p:scale>
        <p:origin x="12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23/01/2023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51507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23/01/2023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900402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23/01/2023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458283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23/01/2023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25149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29FED7-9AF9-4281-820B-CA5275D7DB91}" type="datetimeFigureOut">
              <a:rPr lang="en-IE" smtClean="0"/>
              <a:t>23/01/2023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2399535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29FED7-9AF9-4281-820B-CA5275D7DB91}" type="datetimeFigureOut">
              <a:rPr lang="en-IE" smtClean="0"/>
              <a:t>23/01/2023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400812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29FED7-9AF9-4281-820B-CA5275D7DB91}" type="datetimeFigureOut">
              <a:rPr lang="en-IE" smtClean="0"/>
              <a:t>23/01/2023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2468408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29FED7-9AF9-4281-820B-CA5275D7DB91}" type="datetimeFigureOut">
              <a:rPr lang="en-IE" smtClean="0"/>
              <a:t>23/01/2023</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810032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29FED7-9AF9-4281-820B-CA5275D7DB91}" type="datetimeFigureOut">
              <a:rPr lang="en-IE" smtClean="0"/>
              <a:t>23/01/2023</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1789697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29FED7-9AF9-4281-820B-CA5275D7DB91}" type="datetimeFigureOut">
              <a:rPr lang="en-IE" smtClean="0"/>
              <a:t>23/01/2023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1715309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29FED7-9AF9-4281-820B-CA5275D7DB91}" type="datetimeFigureOut">
              <a:rPr lang="en-IE" smtClean="0"/>
              <a:t>23/01/2023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988880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9FED7-9AF9-4281-820B-CA5275D7DB91}" type="datetimeFigureOut">
              <a:rPr lang="en-IE" smtClean="0"/>
              <a:t>23/01/2023</a:t>
            </a:fld>
            <a:endParaRPr lang="en-I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7C97E-15AE-4681-A680-944EA98045CA}" type="slidenum">
              <a:rPr lang="en-IE" smtClean="0"/>
              <a:t>‹#›</a:t>
            </a:fld>
            <a:endParaRPr lang="en-IE"/>
          </a:p>
        </p:txBody>
      </p:sp>
    </p:spTree>
    <p:extLst>
      <p:ext uri="{BB962C8B-B14F-4D97-AF65-F5344CB8AC3E}">
        <p14:creationId xmlns:p14="http://schemas.microsoft.com/office/powerpoint/2010/main" val="4230997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1" y="-73891"/>
            <a:ext cx="2133601"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2" descr="https://www.missionministry.ie/wp-content/uploads/sites/8/2021/09/m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180" y="153284"/>
            <a:ext cx="2971355" cy="62257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People of Hope Logo with background"/>
          <p:cNvPicPr>
            <a:picLocks noChangeAspect="1" noChangeArrowheads="1"/>
          </p:cNvPicPr>
          <p:nvPr/>
        </p:nvPicPr>
        <p:blipFill>
          <a:blip r:embed="rId4"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 name="Rectangle 8"/>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a:solidFill>
                  <a:schemeClr val="bg1"/>
                </a:solidFill>
                <a:latin typeface="Calibri" panose="020F0502020204030204" pitchFamily="34" charset="0"/>
              </a:rPr>
              <a:t>5</a:t>
            </a:r>
            <a:r>
              <a:rPr lang="en-GB" sz="2800" b="1" kern="1400" spc="-90" dirty="0" smtClean="0">
                <a:solidFill>
                  <a:schemeClr val="bg1"/>
                </a:solidFill>
                <a:latin typeface="Calibri" panose="020F0502020204030204" pitchFamily="34" charset="0"/>
              </a:rPr>
              <a:t>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0" name="Subtitle 2"/>
          <p:cNvSpPr>
            <a:spLocks noGrp="1"/>
          </p:cNvSpPr>
          <p:nvPr>
            <p:ph type="subTitle" idx="1"/>
          </p:nvPr>
        </p:nvSpPr>
        <p:spPr>
          <a:xfrm>
            <a:off x="2203917" y="5880712"/>
            <a:ext cx="6759975" cy="626918"/>
          </a:xfrm>
        </p:spPr>
        <p:txBody>
          <a:bodyPr>
            <a:normAutofit fontScale="85000" lnSpcReduction="20000"/>
          </a:bodyPr>
          <a:lstStyle/>
          <a:p>
            <a:r>
              <a:rPr lang="en-GB" sz="5400" b="1" dirty="0" smtClean="0"/>
              <a:t>LAZARUS</a:t>
            </a:r>
            <a:endParaRPr lang="en-IE" sz="5400" b="1" dirty="0"/>
          </a:p>
        </p:txBody>
      </p:sp>
      <p:pic>
        <p:nvPicPr>
          <p:cNvPr id="3" name="Picture 3" descr="Free Person with Bandage on His Face  Stock Photo"/>
          <p:cNvPicPr>
            <a:picLocks noChangeAspect="1" noChangeArrowheads="1"/>
          </p:cNvPicPr>
          <p:nvPr/>
        </p:nvPicPr>
        <p:blipFill>
          <a:blip r:embed="rId5">
            <a:extLst>
              <a:ext uri="{28A0092B-C50C-407E-A947-70E740481C1C}">
                <a14:useLocalDpi xmlns:a14="http://schemas.microsoft.com/office/drawing/2010/main" val="0"/>
              </a:ext>
            </a:extLst>
          </a:blip>
          <a:srcRect t="13261" b="42160"/>
          <a:stretch>
            <a:fillRect/>
          </a:stretch>
        </p:blipFill>
        <p:spPr bwMode="auto">
          <a:xfrm>
            <a:off x="2203914" y="1092996"/>
            <a:ext cx="6759975" cy="45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1718046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92364" y="-49610"/>
            <a:ext cx="2241863"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Subtitle 2"/>
          <p:cNvSpPr>
            <a:spLocks noGrp="1"/>
          </p:cNvSpPr>
          <p:nvPr>
            <p:ph type="subTitle" idx="1"/>
          </p:nvPr>
        </p:nvSpPr>
        <p:spPr>
          <a:xfrm>
            <a:off x="99264" y="1474967"/>
            <a:ext cx="1740010" cy="1295942"/>
          </a:xfrm>
        </p:spPr>
        <p:txBody>
          <a:bodyPr>
            <a:noAutofit/>
          </a:bodyPr>
          <a:lstStyle/>
          <a:p>
            <a:pPr>
              <a:spcBef>
                <a:spcPts val="0"/>
              </a:spcBef>
            </a:pPr>
            <a:r>
              <a:rPr lang="en-GB" sz="3200" b="1" dirty="0" smtClean="0">
                <a:solidFill>
                  <a:schemeClr val="bg1"/>
                </a:solidFill>
              </a:rPr>
              <a:t>LAZARUS</a:t>
            </a:r>
          </a:p>
        </p:txBody>
      </p:sp>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GATHER</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pic>
        <p:nvPicPr>
          <p:cNvPr id="15"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620" t="4005" r="65494" b="65941"/>
          <a:stretch>
            <a:fillRect/>
          </a:stretch>
        </p:blipFill>
        <p:spPr bwMode="auto">
          <a:xfrm>
            <a:off x="2232865" y="183641"/>
            <a:ext cx="900000" cy="83689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p:cNvSpPr/>
          <p:nvPr/>
        </p:nvSpPr>
        <p:spPr>
          <a:xfrm>
            <a:off x="2452253" y="1993417"/>
            <a:ext cx="6285345" cy="2640146"/>
          </a:xfrm>
          <a:prstGeom prst="rect">
            <a:avLst/>
          </a:prstGeom>
        </p:spPr>
        <p:txBody>
          <a:bodyPr wrap="square">
            <a:spAutoFit/>
          </a:bodyPr>
          <a:lstStyle/>
          <a:p>
            <a:pPr>
              <a:lnSpc>
                <a:spcPct val="119000"/>
              </a:lnSpc>
            </a:pPr>
            <a:r>
              <a:rPr lang="en-GB" sz="2800" i="1" dirty="0" smtClean="0"/>
              <a:t>Take </a:t>
            </a:r>
            <a:r>
              <a:rPr lang="en-GB" sz="2800" i="1" dirty="0"/>
              <a:t>a moment to greet each other and share anything that has stayed with you since last week.</a:t>
            </a:r>
            <a:endParaRPr lang="en-GB" sz="2800" dirty="0"/>
          </a:p>
          <a:p>
            <a:r>
              <a:rPr lang="en-GB" dirty="0"/>
              <a:t> </a:t>
            </a:r>
          </a:p>
          <a:p>
            <a:pPr>
              <a:lnSpc>
                <a:spcPct val="119000"/>
              </a:lnSpc>
            </a:pPr>
            <a:endParaRPr lang="en-GB" sz="2000" kern="1400" dirty="0" smtClean="0">
              <a:ln>
                <a:noFill/>
              </a:ln>
              <a:solidFill>
                <a:srgbClr val="000000"/>
              </a:solidFill>
              <a:effectLst/>
              <a:latin typeface="Calibri" panose="020F0502020204030204" pitchFamily="34" charset="0"/>
            </a:endParaRPr>
          </a:p>
          <a:p>
            <a:pPr>
              <a:lnSpc>
                <a:spcPct val="119000"/>
              </a:lnSpc>
              <a:spcAft>
                <a:spcPts val="600"/>
              </a:spcAft>
            </a:pPr>
            <a:r>
              <a:rPr lang="en-GB" sz="2000" kern="1400" dirty="0" smtClean="0">
                <a:ln>
                  <a:noFill/>
                </a:ln>
                <a:solidFill>
                  <a:srgbClr val="000000"/>
                </a:solidFill>
                <a:effectLst/>
                <a:latin typeface="Calibri" panose="020F0502020204030204" pitchFamily="34" charset="0"/>
              </a:rPr>
              <a:t> </a:t>
            </a:r>
            <a:endParaRPr lang="en-GB" sz="2000" kern="1400" dirty="0">
              <a:ln>
                <a:noFill/>
              </a:ln>
              <a:solidFill>
                <a:srgbClr val="000000"/>
              </a:solidFill>
              <a:effectLst/>
              <a:latin typeface="Calibri" panose="020F0502020204030204" pitchFamily="34" charset="0"/>
            </a:endParaRPr>
          </a:p>
        </p:txBody>
      </p:sp>
      <p:sp>
        <p:nvSpPr>
          <p:cNvPr id="4" name="Rectangle 3"/>
          <p:cNvSpPr/>
          <p:nvPr/>
        </p:nvSpPr>
        <p:spPr>
          <a:xfrm>
            <a:off x="2452252" y="4840132"/>
            <a:ext cx="5980547" cy="1117870"/>
          </a:xfrm>
          <a:prstGeom prst="rect">
            <a:avLst/>
          </a:prstGeom>
        </p:spPr>
        <p:txBody>
          <a:bodyPr wrap="square">
            <a:spAutoFit/>
          </a:bodyPr>
          <a:lstStyle/>
          <a:p>
            <a:pPr algn="r">
              <a:lnSpc>
                <a:spcPct val="119000"/>
              </a:lnSpc>
            </a:pPr>
            <a:r>
              <a:rPr lang="en-GB" sz="2800" i="1" kern="1400" dirty="0" smtClean="0">
                <a:solidFill>
                  <a:srgbClr val="000000"/>
                </a:solidFill>
                <a:latin typeface="Calibri" panose="020F0502020204030204" pitchFamily="34" charset="0"/>
              </a:rPr>
              <a:t>We pause for a moment </a:t>
            </a:r>
          </a:p>
          <a:p>
            <a:pPr algn="r">
              <a:lnSpc>
                <a:spcPct val="119000"/>
              </a:lnSpc>
            </a:pPr>
            <a:r>
              <a:rPr lang="en-GB" sz="2800" i="1" kern="1400" dirty="0" smtClean="0">
                <a:solidFill>
                  <a:srgbClr val="000000"/>
                </a:solidFill>
                <a:latin typeface="Calibri" panose="020F0502020204030204" pitchFamily="34" charset="0"/>
              </a:rPr>
              <a:t>to prepare to listen to God’s Word</a:t>
            </a:r>
            <a:endParaRPr lang="en-GB" sz="1400" kern="1400" dirty="0">
              <a:ln>
                <a:noFill/>
              </a:ln>
              <a:solidFill>
                <a:srgbClr val="000000"/>
              </a:solidFill>
              <a:effectLst/>
              <a:latin typeface="Calibri" panose="020F0502020204030204" pitchFamily="34" charset="0"/>
            </a:endParaRPr>
          </a:p>
        </p:txBody>
      </p:sp>
      <p:sp>
        <p:nvSpPr>
          <p:cNvPr id="13" name="Rectangle 12"/>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a:solidFill>
                  <a:schemeClr val="bg1"/>
                </a:solidFill>
                <a:latin typeface="Calibri" panose="020F0502020204030204" pitchFamily="34" charset="0"/>
              </a:rPr>
              <a:t>5</a:t>
            </a:r>
            <a:r>
              <a:rPr lang="en-GB" sz="2800" b="1" kern="1400" spc="-90" dirty="0" smtClean="0">
                <a:solidFill>
                  <a:schemeClr val="bg1"/>
                </a:solidFill>
                <a:latin typeface="Calibri" panose="020F0502020204030204" pitchFamily="34" charset="0"/>
              </a:rPr>
              <a:t>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334383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29117" y="-73891"/>
            <a:ext cx="2133601"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3074"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36903" t="3906" r="33006" b="66158"/>
          <a:stretch>
            <a:fillRect/>
          </a:stretch>
        </p:blipFill>
        <p:spPr bwMode="auto">
          <a:xfrm>
            <a:off x="2232865" y="187653"/>
            <a:ext cx="901475" cy="82521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5400" b="1" i="0" u="none" strike="noStrike" cap="none" normalizeH="0" baseline="0" dirty="0" smtClean="0">
                <a:ln>
                  <a:noFill/>
                </a:ln>
                <a:solidFill>
                  <a:srgbClr val="000000"/>
                </a:solidFill>
                <a:effectLst/>
                <a:latin typeface="Showcard Gothic" panose="04020904020102020604" pitchFamily="82" charset="0"/>
              </a:rPr>
              <a:t>HEAR</a:t>
            </a:r>
          </a:p>
        </p:txBody>
      </p:sp>
      <p:sp>
        <p:nvSpPr>
          <p:cNvPr id="3" name="TextBox 2"/>
          <p:cNvSpPr txBox="1"/>
          <p:nvPr/>
        </p:nvSpPr>
        <p:spPr>
          <a:xfrm>
            <a:off x="2232865" y="1012870"/>
            <a:ext cx="6652515" cy="1508105"/>
          </a:xfrm>
          <a:prstGeom prst="rect">
            <a:avLst/>
          </a:prstGeom>
          <a:noFill/>
        </p:spPr>
        <p:txBody>
          <a:bodyPr wrap="square" rtlCol="0">
            <a:spAutoFit/>
          </a:bodyPr>
          <a:lstStyle/>
          <a:p>
            <a:r>
              <a:rPr lang="en-IE" altLang="en-US" i="1" dirty="0">
                <a:solidFill>
                  <a:srgbClr val="000000"/>
                </a:solidFill>
                <a:latin typeface="Calibri" panose="020F0502020204030204" pitchFamily="34" charset="0"/>
              </a:rPr>
              <a:t>We listen now to words from the Gospel of </a:t>
            </a:r>
            <a:r>
              <a:rPr lang="en-IE" altLang="en-US" i="1" dirty="0" smtClean="0">
                <a:solidFill>
                  <a:srgbClr val="000000"/>
                </a:solidFill>
                <a:latin typeface="Calibri" panose="020F0502020204030204" pitchFamily="34" charset="0"/>
              </a:rPr>
              <a:t>John       </a:t>
            </a:r>
          </a:p>
          <a:p>
            <a:pPr algn="r"/>
            <a:r>
              <a:rPr lang="en-IE" sz="1400" i="1" dirty="0" smtClean="0"/>
              <a:t>[</a:t>
            </a:r>
            <a:r>
              <a:rPr lang="en-IE" sz="1400" i="1" dirty="0"/>
              <a:t>Jn11:17,20-27,33-35,38-45]</a:t>
            </a:r>
            <a:endParaRPr lang="en-IE" sz="1400" dirty="0"/>
          </a:p>
          <a:p>
            <a:r>
              <a:rPr lang="en-IE" dirty="0"/>
              <a:t> </a:t>
            </a:r>
          </a:p>
          <a:p>
            <a:r>
              <a:rPr lang="en-IE" dirty="0"/>
              <a:t> </a:t>
            </a:r>
          </a:p>
          <a:p>
            <a:pPr algn="just" eaLnBrk="0" fontAlgn="base" hangingPunct="0">
              <a:spcBef>
                <a:spcPct val="0"/>
              </a:spcBef>
              <a:spcAft>
                <a:spcPct val="0"/>
              </a:spcAf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4" name="Text Box 4"/>
          <p:cNvSpPr txBox="1">
            <a:spLocks noChangeArrowheads="1"/>
          </p:cNvSpPr>
          <p:nvPr/>
        </p:nvSpPr>
        <p:spPr bwMode="auto">
          <a:xfrm>
            <a:off x="2346036" y="1914980"/>
            <a:ext cx="6437746" cy="4532001"/>
          </a:xfrm>
          <a:prstGeom prst="rect">
            <a:avLst/>
          </a:prstGeom>
          <a:noFill/>
          <a:ln w="6350" algn="ctr">
            <a:no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r>
              <a:rPr lang="en-GB" sz="1400" b="1" dirty="0"/>
              <a:t>On arriving, Jesus found that Lazarus had been in the tomb for four days already. When Martha heard that Jesus had come she went to meet him. Mary remained sitting in the house. Martha said to Jesus, ‘If you had been here, my brother would not have died, but I know that, even now, whatever you ask of God, he will grant you.’ ‘Your brother’ said Jesus to her ‘will rise again.’ Martha said, ‘I know he will rise again at the resurrection on the last day.’ Jesus said: ‘I am the resurrection and the life.  If anyone believes in me, even though he dies he will live, and whoever lives and believes in me will never die.  Do you believe this?’ ‘Yes, Lord,’ she said ‘I believe that you are the Christ, the Son of God, the one who was to come into this world.’</a:t>
            </a:r>
            <a:endParaRPr lang="en-GB" sz="1400" dirty="0"/>
          </a:p>
          <a:p>
            <a:r>
              <a:rPr lang="en-GB" sz="1400" b="1" dirty="0"/>
              <a:t>Jesus said in great distress, with a sigh that came straight from the heart, ‘Where have you put him?’ They said, ‘Lord, come and see.’ Jesus wept; and the Jews said, ‘See how much he loved him!’ Still sighing, Jesus reached the tomb: it was a cave with a stone to close the opening. Jesus said, ‘Take the stone away.’ Martha said to him, ‘Lord, by now he will smell; this is the fourth day.’ Jesus replied, ‘Have I not told you that if you believe you will see the glory of God?’ So they took away the stone. Then Jesus lifted up his eyes and said:  ‘Father, I thank you for hearing my prayer.  I knew indeed that you always hear me, but I speak for the sake of all these who stand round me, so that they may believe it was you who sent me.’</a:t>
            </a:r>
            <a:endParaRPr lang="en-GB" sz="1400" dirty="0"/>
          </a:p>
          <a:p>
            <a:r>
              <a:rPr lang="en-GB" sz="1400" b="1" dirty="0"/>
              <a:t>When he had said this, he cried in a loud voice, ‘Lazarus, here! Come out!’ The dead man came out, his feet and hands bound with bands of stuff and a cloth round his face. Jesus said to them, ‘Unbind him, let him go free</a:t>
            </a:r>
            <a:r>
              <a:rPr lang="en-GB" sz="1400" b="1" dirty="0" smtClean="0"/>
              <a:t>.’</a:t>
            </a:r>
            <a:endParaRPr lang="en-GB" sz="1400" dirty="0"/>
          </a:p>
        </p:txBody>
      </p:sp>
      <p:sp>
        <p:nvSpPr>
          <p:cNvPr id="13" name="Text Box 6"/>
          <p:cNvSpPr txBox="1">
            <a:spLocks noChangeArrowheads="1"/>
          </p:cNvSpPr>
          <p:nvPr/>
        </p:nvSpPr>
        <p:spPr bwMode="auto">
          <a:xfrm>
            <a:off x="8305096" y="6040597"/>
            <a:ext cx="633412" cy="7334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0" b="0" i="0" u="none" strike="noStrike" cap="none" normalizeH="0" baseline="0" dirty="0" smtClean="0">
                <a:ln>
                  <a:noFill/>
                </a:ln>
                <a:solidFill>
                  <a:srgbClr val="595959"/>
                </a:solidFill>
                <a:effectLst/>
                <a:latin typeface="Arial Black" panose="020B0A040201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3"/>
          <p:cNvSpPr/>
          <p:nvPr/>
        </p:nvSpPr>
        <p:spPr>
          <a:xfrm>
            <a:off x="2232865" y="1597645"/>
            <a:ext cx="6631755" cy="4941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ext Box 5"/>
          <p:cNvSpPr txBox="1">
            <a:spLocks noChangeArrowheads="1"/>
          </p:cNvSpPr>
          <p:nvPr/>
        </p:nvSpPr>
        <p:spPr bwMode="auto">
          <a:xfrm>
            <a:off x="2226505" y="1181556"/>
            <a:ext cx="608013" cy="7334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0" b="0" i="0" u="none" strike="noStrike" cap="none" normalizeH="0" baseline="0" dirty="0" smtClean="0">
                <a:ln>
                  <a:noFill/>
                </a:ln>
                <a:solidFill>
                  <a:srgbClr val="595959"/>
                </a:solidFill>
                <a:effectLst/>
                <a:latin typeface="Arial Black" panose="020B0A040201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5"/>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a:solidFill>
                  <a:schemeClr val="bg1"/>
                </a:solidFill>
                <a:latin typeface="Calibri" panose="020F0502020204030204" pitchFamily="34" charset="0"/>
              </a:rPr>
              <a:t>5</a:t>
            </a:r>
            <a:r>
              <a:rPr lang="en-GB" sz="2800" b="1" kern="1400" spc="-90" dirty="0" smtClean="0">
                <a:solidFill>
                  <a:schemeClr val="bg1"/>
                </a:solidFill>
                <a:latin typeface="Calibri" panose="020F0502020204030204" pitchFamily="34" charset="0"/>
              </a:rPr>
              <a:t>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8" name="Subtitle 2"/>
          <p:cNvSpPr>
            <a:spLocks noGrp="1"/>
          </p:cNvSpPr>
          <p:nvPr>
            <p:ph type="subTitle" idx="1"/>
          </p:nvPr>
        </p:nvSpPr>
        <p:spPr>
          <a:xfrm>
            <a:off x="99264" y="1474967"/>
            <a:ext cx="1740010" cy="2002574"/>
          </a:xfrm>
        </p:spPr>
        <p:txBody>
          <a:bodyPr>
            <a:noAutofit/>
          </a:bodyPr>
          <a:lstStyle/>
          <a:p>
            <a:pPr>
              <a:spcBef>
                <a:spcPts val="0"/>
              </a:spcBef>
            </a:pPr>
            <a:r>
              <a:rPr lang="en-GB" sz="3200" b="1" dirty="0" smtClean="0">
                <a:solidFill>
                  <a:schemeClr val="bg1"/>
                </a:solidFill>
              </a:rPr>
              <a:t>LAZARUS</a:t>
            </a:r>
            <a:endParaRPr lang="en-IE" sz="4400" b="1" dirty="0">
              <a:solidFill>
                <a:schemeClr val="bg1"/>
              </a:solidFill>
            </a:endParaRPr>
          </a:p>
        </p:txBody>
      </p:sp>
    </p:spTree>
    <p:extLst>
      <p:ext uri="{BB962C8B-B14F-4D97-AF65-F5344CB8AC3E}">
        <p14:creationId xmlns:p14="http://schemas.microsoft.com/office/powerpoint/2010/main" val="370001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83126" y="-49610"/>
            <a:ext cx="2232626"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REFLECT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sp>
        <p:nvSpPr>
          <p:cNvPr id="3" name="TextBox 2"/>
          <p:cNvSpPr txBox="1"/>
          <p:nvPr/>
        </p:nvSpPr>
        <p:spPr>
          <a:xfrm>
            <a:off x="2232865" y="5660888"/>
            <a:ext cx="6631755" cy="830997"/>
          </a:xfrm>
          <a:prstGeom prst="rect">
            <a:avLst/>
          </a:prstGeom>
          <a:noFill/>
        </p:spPr>
        <p:txBody>
          <a:bodyPr wrap="square" rtlCol="0">
            <a:spAutoFit/>
          </a:bodyPr>
          <a:lstStyle/>
          <a:p>
            <a:pPr marL="342900" indent="-342900">
              <a:buFont typeface="Wingdings 2" panose="05020102010507070707" pitchFamily="18" charset="2"/>
              <a:buChar char=""/>
            </a:pPr>
            <a:r>
              <a:rPr lang="en-GB" sz="2000" b="1" i="1" dirty="0" smtClean="0"/>
              <a:t>What </a:t>
            </a:r>
            <a:r>
              <a:rPr lang="en-GB" sz="2000" b="1" i="1" dirty="0"/>
              <a:t>is staying with you after hearing the scriptures?</a:t>
            </a:r>
            <a:endParaRPr lang="en-GB" sz="2000" b="1" dirty="0"/>
          </a:p>
          <a:p>
            <a:endParaRPr lang="en-GB" sz="800" dirty="0"/>
          </a:p>
          <a:p>
            <a:pPr marL="342900" indent="-342900">
              <a:buFont typeface="Wingdings 2" panose="05020102010507070707" pitchFamily="18" charset="2"/>
              <a:buChar char="²"/>
            </a:pPr>
            <a:r>
              <a:rPr lang="en-GB" sz="2000" b="1" i="1" dirty="0" smtClean="0"/>
              <a:t>In </a:t>
            </a:r>
            <a:r>
              <a:rPr lang="en-GB" sz="2000" b="1" i="1" dirty="0"/>
              <a:t>what ways </a:t>
            </a:r>
            <a:r>
              <a:rPr lang="en-GB" sz="2000" b="1" i="1" dirty="0" smtClean="0"/>
              <a:t>is Lazarus a person of </a:t>
            </a:r>
            <a:r>
              <a:rPr lang="en-GB" sz="2000" b="1" i="1" dirty="0"/>
              <a:t>Hope in the reading</a:t>
            </a:r>
            <a:r>
              <a:rPr lang="en-GB" sz="2000" b="1" i="1" dirty="0" smtClean="0"/>
              <a:t>?</a:t>
            </a:r>
            <a:endParaRPr lang="en-GB" sz="2000" b="1" dirty="0"/>
          </a:p>
        </p:txBody>
      </p:sp>
      <p:pic>
        <p:nvPicPr>
          <p:cNvPr id="4098"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970" t="36700" r="65094" b="33304"/>
          <a:stretch>
            <a:fillRect/>
          </a:stretch>
        </p:blipFill>
        <p:spPr bwMode="auto">
          <a:xfrm>
            <a:off x="2232865" y="186386"/>
            <a:ext cx="900000" cy="834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ext Box 4"/>
          <p:cNvSpPr txBox="1">
            <a:spLocks noChangeArrowheads="1"/>
          </p:cNvSpPr>
          <p:nvPr/>
        </p:nvSpPr>
        <p:spPr bwMode="auto">
          <a:xfrm>
            <a:off x="2346036" y="1166844"/>
            <a:ext cx="6437746" cy="4368767"/>
          </a:xfrm>
          <a:prstGeom prst="rect">
            <a:avLst/>
          </a:prstGeom>
          <a:noFill/>
          <a:ln w="6350" algn="ctr">
            <a:no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r>
              <a:rPr lang="en-GB" sz="1400" b="1" dirty="0"/>
              <a:t>On arriving, Jesus found that Lazarus had been in the tomb for four days already. When Martha heard that Jesus had come she went to meet him. Mary remained sitting in the house. Martha said to Jesus, ‘If you had been here, my brother would not have died, but I know that, even now, whatever you ask of God, he will grant you.’ ‘Your brother’ said Jesus to her ‘will rise again.’ Martha said, ‘I know he will rise again at the resurrection on the last day.’ Jesus said: ‘I am the resurrection and the life.  If anyone believes in me, even though he dies he will live, and whoever lives and believes in me will never die.  Do you believe this?’ ‘Yes, Lord,’ she said ‘I believe that you are the Christ, the Son of God, the one who was to come into this world.’</a:t>
            </a:r>
            <a:endParaRPr lang="en-GB" sz="1400" dirty="0"/>
          </a:p>
          <a:p>
            <a:r>
              <a:rPr lang="en-GB" sz="1400" b="1" dirty="0"/>
              <a:t>Jesus said in great distress, with a sigh that came straight from the heart, ‘Where have you put him?’ They said, ‘Lord, come and see.’ Jesus wept; and the Jews said, ‘See how much he loved him!’ Still sighing, Jesus reached the tomb: it was a cave with a stone to close the opening. Jesus said, ‘Take the stone away.’ Martha said to him, ‘Lord, by now he will smell; this is the fourth day.’ Jesus replied, ‘Have I not told you that if you believe you will see the glory of God?’ So they took away the stone. Then Jesus lifted up his eyes and said:  ‘Father, I thank you for hearing my prayer.  I knew indeed that you always hear me, but I speak for the sake of all these who stand round me, so that they may believe it was you who sent me.’</a:t>
            </a:r>
            <a:endParaRPr lang="en-GB" sz="1400" dirty="0"/>
          </a:p>
          <a:p>
            <a:r>
              <a:rPr lang="en-GB" sz="1400" b="1" dirty="0"/>
              <a:t>When he had said this, he cried in a loud voice, ‘Lazarus, here! Come out!’ The dead man came out, his feet and hands bound with bands of stuff and a cloth round his face. Jesus said to them, ‘Unbind him, let him go free.’</a:t>
            </a:r>
            <a:endParaRPr lang="en-GB" sz="1400" dirty="0"/>
          </a:p>
        </p:txBody>
      </p:sp>
      <p:sp>
        <p:nvSpPr>
          <p:cNvPr id="14" name="Rectangle 13"/>
          <p:cNvSpPr/>
          <p:nvPr/>
        </p:nvSpPr>
        <p:spPr>
          <a:xfrm>
            <a:off x="2232865" y="1089643"/>
            <a:ext cx="6631755" cy="45254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ectangle 16"/>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a:solidFill>
                  <a:schemeClr val="bg1"/>
                </a:solidFill>
                <a:latin typeface="Calibri" panose="020F0502020204030204" pitchFamily="34" charset="0"/>
              </a:rPr>
              <a:t>5</a:t>
            </a:r>
            <a:r>
              <a:rPr lang="en-GB" sz="2800" b="1" kern="1400" spc="-90" dirty="0" smtClean="0">
                <a:solidFill>
                  <a:schemeClr val="bg1"/>
                </a:solidFill>
                <a:latin typeface="Calibri" panose="020F0502020204030204" pitchFamily="34" charset="0"/>
              </a:rPr>
              <a:t>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8" name="Subtitle 2"/>
          <p:cNvSpPr>
            <a:spLocks noGrp="1"/>
          </p:cNvSpPr>
          <p:nvPr>
            <p:ph type="subTitle" idx="1"/>
          </p:nvPr>
        </p:nvSpPr>
        <p:spPr>
          <a:xfrm>
            <a:off x="99264" y="1474967"/>
            <a:ext cx="1740010" cy="2002574"/>
          </a:xfrm>
        </p:spPr>
        <p:txBody>
          <a:bodyPr>
            <a:noAutofit/>
          </a:bodyPr>
          <a:lstStyle/>
          <a:p>
            <a:pPr>
              <a:spcBef>
                <a:spcPts val="0"/>
              </a:spcBef>
            </a:pPr>
            <a:r>
              <a:rPr lang="en-GB" sz="3200" b="1" dirty="0" smtClean="0">
                <a:solidFill>
                  <a:schemeClr val="bg1"/>
                </a:solidFill>
              </a:rPr>
              <a:t>LAZARUS</a:t>
            </a:r>
            <a:endParaRPr lang="en-GB" sz="4400" b="1" dirty="0" smtClean="0">
              <a:solidFill>
                <a:schemeClr val="bg1"/>
              </a:solidFill>
            </a:endParaRPr>
          </a:p>
        </p:txBody>
      </p:sp>
    </p:spTree>
    <p:extLst>
      <p:ext uri="{BB962C8B-B14F-4D97-AF65-F5344CB8AC3E}">
        <p14:creationId xmlns:p14="http://schemas.microsoft.com/office/powerpoint/2010/main" val="3026873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101600" y="-49610"/>
            <a:ext cx="2251099"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smtClean="0">
                <a:solidFill>
                  <a:srgbClr val="000000"/>
                </a:solidFill>
                <a:latin typeface="Showcard Gothic" panose="04020904020102020604" pitchFamily="82" charset="0"/>
              </a:rPr>
              <a:t>REFLECT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pic>
        <p:nvPicPr>
          <p:cNvPr id="4098"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970" t="36700" r="65094" b="33304"/>
          <a:stretch>
            <a:fillRect/>
          </a:stretch>
        </p:blipFill>
        <p:spPr bwMode="auto">
          <a:xfrm>
            <a:off x="2232865" y="186386"/>
            <a:ext cx="900000" cy="834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extBox 11"/>
          <p:cNvSpPr txBox="1"/>
          <p:nvPr/>
        </p:nvSpPr>
        <p:spPr>
          <a:xfrm>
            <a:off x="2232865" y="5984152"/>
            <a:ext cx="6631755" cy="400110"/>
          </a:xfrm>
          <a:prstGeom prst="rect">
            <a:avLst/>
          </a:prstGeom>
          <a:noFill/>
        </p:spPr>
        <p:txBody>
          <a:bodyPr wrap="square" rtlCol="0">
            <a:spAutoFit/>
          </a:bodyPr>
          <a:lstStyle/>
          <a:p>
            <a:pPr marL="342900" indent="-342900">
              <a:buFont typeface="Wingdings 2" panose="05020102010507070707" pitchFamily="18" charset="2"/>
              <a:buChar char=""/>
            </a:pPr>
            <a:r>
              <a:rPr lang="en-GB" sz="2000" b="1" dirty="0" smtClean="0"/>
              <a:t>What are you </a:t>
            </a:r>
            <a:r>
              <a:rPr lang="en-GB" sz="2000" b="1" i="1" dirty="0" smtClean="0"/>
              <a:t>noticing about the image? </a:t>
            </a:r>
            <a:endParaRPr lang="en-GB" sz="2000" b="1" dirty="0"/>
          </a:p>
        </p:txBody>
      </p:sp>
      <p:sp>
        <p:nvSpPr>
          <p:cNvPr id="14" name="Rectangle 13"/>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a:solidFill>
                  <a:schemeClr val="bg1"/>
                </a:solidFill>
                <a:latin typeface="Calibri" panose="020F0502020204030204" pitchFamily="34" charset="0"/>
              </a:rPr>
              <a:t>5</a:t>
            </a:r>
            <a:r>
              <a:rPr lang="en-GB" sz="2800" b="1" kern="1400" spc="-90" dirty="0" smtClean="0">
                <a:solidFill>
                  <a:schemeClr val="bg1"/>
                </a:solidFill>
                <a:latin typeface="Calibri" panose="020F0502020204030204" pitchFamily="34" charset="0"/>
              </a:rPr>
              <a:t>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5" name="Subtitle 2"/>
          <p:cNvSpPr>
            <a:spLocks noGrp="1"/>
          </p:cNvSpPr>
          <p:nvPr>
            <p:ph type="subTitle" idx="1"/>
          </p:nvPr>
        </p:nvSpPr>
        <p:spPr>
          <a:xfrm>
            <a:off x="99264" y="1474967"/>
            <a:ext cx="1740010" cy="2002574"/>
          </a:xfrm>
        </p:spPr>
        <p:txBody>
          <a:bodyPr>
            <a:noAutofit/>
          </a:bodyPr>
          <a:lstStyle/>
          <a:p>
            <a:pPr>
              <a:spcBef>
                <a:spcPts val="0"/>
              </a:spcBef>
            </a:pPr>
            <a:r>
              <a:rPr lang="en-GB" sz="3200" b="1" dirty="0" smtClean="0">
                <a:solidFill>
                  <a:schemeClr val="bg1"/>
                </a:solidFill>
              </a:rPr>
              <a:t>LAZARUS</a:t>
            </a:r>
          </a:p>
        </p:txBody>
      </p:sp>
      <p:pic>
        <p:nvPicPr>
          <p:cNvPr id="13" name="Picture 3" descr="Free Person with Bandage on His Face  Stock Photo"/>
          <p:cNvPicPr>
            <a:picLocks noChangeAspect="1" noChangeArrowheads="1"/>
          </p:cNvPicPr>
          <p:nvPr/>
        </p:nvPicPr>
        <p:blipFill>
          <a:blip r:embed="rId5">
            <a:extLst>
              <a:ext uri="{28A0092B-C50C-407E-A947-70E740481C1C}">
                <a14:useLocalDpi xmlns:a14="http://schemas.microsoft.com/office/drawing/2010/main" val="0"/>
              </a:ext>
            </a:extLst>
          </a:blip>
          <a:srcRect t="13261" b="42160"/>
          <a:stretch>
            <a:fillRect/>
          </a:stretch>
        </p:blipFill>
        <p:spPr bwMode="auto">
          <a:xfrm>
            <a:off x="2222386" y="1296190"/>
            <a:ext cx="6759975" cy="45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9360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64654" y="-49610"/>
            <a:ext cx="2214154"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smtClean="0">
                <a:solidFill>
                  <a:srgbClr val="000000"/>
                </a:solidFill>
                <a:latin typeface="Showcard Gothic" panose="04020904020102020604" pitchFamily="82" charset="0"/>
              </a:rPr>
              <a:t>REFLECT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pic>
        <p:nvPicPr>
          <p:cNvPr id="4098"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970" t="36700" r="65094" b="33304"/>
          <a:stretch>
            <a:fillRect/>
          </a:stretch>
        </p:blipFill>
        <p:spPr bwMode="auto">
          <a:xfrm>
            <a:off x="2232865" y="186386"/>
            <a:ext cx="900000" cy="834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extBox 11"/>
          <p:cNvSpPr txBox="1"/>
          <p:nvPr/>
        </p:nvSpPr>
        <p:spPr>
          <a:xfrm>
            <a:off x="2253625" y="1994044"/>
            <a:ext cx="6631755" cy="4339650"/>
          </a:xfrm>
          <a:prstGeom prst="rect">
            <a:avLst/>
          </a:prstGeom>
          <a:noFill/>
        </p:spPr>
        <p:txBody>
          <a:bodyPr wrap="square" rtlCol="0">
            <a:spAutoFit/>
          </a:bodyPr>
          <a:lstStyle/>
          <a:p>
            <a:pPr marL="342900" indent="-342900">
              <a:buFont typeface="Wingdings 2" panose="05020102010507070707" pitchFamily="18" charset="2"/>
              <a:buChar char=""/>
            </a:pPr>
            <a:r>
              <a:rPr lang="en-GB" sz="2000" b="1" i="1" dirty="0"/>
              <a:t>Jesus says, “If anyone believes in me, even though they die, they will live and whoever lives and believes in me will never die” - Do you believe this? What do you think he means</a:t>
            </a:r>
            <a:r>
              <a:rPr lang="en-GB" sz="2000" b="1" i="1" dirty="0" smtClean="0"/>
              <a:t>?</a:t>
            </a:r>
          </a:p>
          <a:p>
            <a:endParaRPr lang="en-GB" sz="2000" b="1" dirty="0"/>
          </a:p>
          <a:p>
            <a:pPr marL="342900" indent="-342900">
              <a:buFont typeface="Wingdings 2" panose="05020102010507070707" pitchFamily="18" charset="2"/>
              <a:buChar char=""/>
            </a:pPr>
            <a:r>
              <a:rPr lang="en-GB" sz="2000" b="1" i="1" dirty="0"/>
              <a:t>Who are the people you know who feel bound up by something or struggling to live life to the full?  Is there something you can say or do to help them</a:t>
            </a:r>
            <a:r>
              <a:rPr lang="en-GB" sz="2000" b="1" i="1" dirty="0" smtClean="0"/>
              <a:t>?</a:t>
            </a:r>
          </a:p>
          <a:p>
            <a:r>
              <a:rPr lang="en-GB" sz="2000" b="1" i="1" dirty="0"/>
              <a:t> </a:t>
            </a:r>
            <a:endParaRPr lang="en-GB" sz="2000" b="1" dirty="0"/>
          </a:p>
          <a:p>
            <a:r>
              <a:rPr lang="en-GB" dirty="0"/>
              <a:t> </a:t>
            </a:r>
          </a:p>
          <a:p>
            <a:pPr marL="342900" indent="-342900">
              <a:buFont typeface="Wingdings 2" panose="05020102010507070707" pitchFamily="18" charset="2"/>
              <a:buChar char=""/>
            </a:pPr>
            <a:endParaRPr lang="en-GB" sz="2000" b="1" dirty="0"/>
          </a:p>
          <a:p>
            <a:r>
              <a:rPr lang="en-GB" sz="2000" b="1" i="1" dirty="0"/>
              <a:t> </a:t>
            </a:r>
            <a:endParaRPr lang="en-GB" sz="2000" b="1" dirty="0"/>
          </a:p>
          <a:p>
            <a:r>
              <a:rPr lang="en-GB" dirty="0"/>
              <a:t> </a:t>
            </a:r>
          </a:p>
          <a:p>
            <a:pPr marL="342900" indent="-342900">
              <a:buFont typeface="Wingdings 2" panose="05020102010507070707" pitchFamily="18" charset="2"/>
              <a:buChar char=""/>
            </a:pPr>
            <a:endParaRPr lang="en-GB" sz="2000" b="1" dirty="0"/>
          </a:p>
        </p:txBody>
      </p:sp>
      <p:sp>
        <p:nvSpPr>
          <p:cNvPr id="13" name="Rectangle 12"/>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a:solidFill>
                  <a:schemeClr val="bg1"/>
                </a:solidFill>
                <a:latin typeface="Calibri" panose="020F0502020204030204" pitchFamily="34" charset="0"/>
              </a:rPr>
              <a:t>5</a:t>
            </a:r>
            <a:r>
              <a:rPr lang="en-GB" sz="2800" b="1" kern="1400" spc="-90" dirty="0" smtClean="0">
                <a:solidFill>
                  <a:schemeClr val="bg1"/>
                </a:solidFill>
                <a:latin typeface="Calibri" panose="020F0502020204030204" pitchFamily="34" charset="0"/>
              </a:rPr>
              <a:t>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4" name="Subtitle 2"/>
          <p:cNvSpPr>
            <a:spLocks noGrp="1"/>
          </p:cNvSpPr>
          <p:nvPr>
            <p:ph type="subTitle" idx="1"/>
          </p:nvPr>
        </p:nvSpPr>
        <p:spPr>
          <a:xfrm>
            <a:off x="99264" y="1474967"/>
            <a:ext cx="1740010" cy="2002574"/>
          </a:xfrm>
        </p:spPr>
        <p:txBody>
          <a:bodyPr>
            <a:noAutofit/>
          </a:bodyPr>
          <a:lstStyle/>
          <a:p>
            <a:pPr>
              <a:spcBef>
                <a:spcPts val="0"/>
              </a:spcBef>
            </a:pPr>
            <a:r>
              <a:rPr lang="en-GB" sz="3200" b="1" dirty="0" smtClean="0">
                <a:solidFill>
                  <a:schemeClr val="bg1"/>
                </a:solidFill>
              </a:rPr>
              <a:t>LAZARUS</a:t>
            </a:r>
            <a:endParaRPr lang="en-GB" sz="4400" b="1" dirty="0" smtClean="0">
              <a:solidFill>
                <a:schemeClr val="bg1"/>
              </a:solidFill>
            </a:endParaRPr>
          </a:p>
        </p:txBody>
      </p:sp>
    </p:spTree>
    <p:extLst>
      <p:ext uri="{BB962C8B-B14F-4D97-AF65-F5344CB8AC3E}">
        <p14:creationId xmlns:p14="http://schemas.microsoft.com/office/powerpoint/2010/main" val="257705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20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Effect transition="in" filter="fade">
                                      <p:cBhvr>
                                        <p:cTn id="12" dur="20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0" y="-49610"/>
            <a:ext cx="2149499"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pray</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sp>
        <p:nvSpPr>
          <p:cNvPr id="3" name="TextBox 2"/>
          <p:cNvSpPr txBox="1"/>
          <p:nvPr/>
        </p:nvSpPr>
        <p:spPr>
          <a:xfrm>
            <a:off x="2232013" y="1012870"/>
            <a:ext cx="6653367" cy="369332"/>
          </a:xfrm>
          <a:prstGeom prst="rect">
            <a:avLst/>
          </a:prstGeom>
          <a:noFill/>
        </p:spPr>
        <p:txBody>
          <a:bodyPr wrap="square" rtlCol="0">
            <a:spAutoFit/>
          </a:bodyPr>
          <a:lstStyle/>
          <a:p>
            <a:pPr lvl="0" algn="just" eaLnBrk="0" fontAlgn="base" hangingPunct="0">
              <a:spcBef>
                <a:spcPct val="0"/>
              </a:spcBef>
              <a:spcAft>
                <a:spcPct val="0"/>
              </a:spcAft>
            </a:pPr>
            <a:r>
              <a:rPr lang="en-IE" altLang="en-US" i="1" spc="-80" dirty="0">
                <a:solidFill>
                  <a:srgbClr val="000000"/>
                </a:solidFill>
                <a:latin typeface="Calibri" panose="020F0502020204030204" pitchFamily="34" charset="0"/>
              </a:rPr>
              <a:t>This week our time of prayer </a:t>
            </a:r>
            <a:r>
              <a:rPr lang="en-IE" altLang="en-US" i="1" spc="-80" dirty="0" smtClean="0">
                <a:solidFill>
                  <a:srgbClr val="000000"/>
                </a:solidFill>
                <a:latin typeface="Calibri" panose="020F0502020204030204" pitchFamily="34" charset="0"/>
              </a:rPr>
              <a:t>invites us to remember those who have died...</a:t>
            </a:r>
            <a:endParaRPr lang="en-IE" altLang="en-US" i="1" spc="-80" dirty="0">
              <a:solidFill>
                <a:srgbClr val="000000"/>
              </a:solidFill>
              <a:latin typeface="Calibri" panose="020F0502020204030204" pitchFamily="34" charset="0"/>
            </a:endParaRPr>
          </a:p>
        </p:txBody>
      </p:sp>
      <p:pic>
        <p:nvPicPr>
          <p:cNvPr id="5122"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38771" t="36775" r="31387" b="33276"/>
          <a:stretch>
            <a:fillRect/>
          </a:stretch>
        </p:blipFill>
        <p:spPr bwMode="auto">
          <a:xfrm>
            <a:off x="2232013" y="186316"/>
            <a:ext cx="900000" cy="83140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ext Box 3"/>
          <p:cNvSpPr txBox="1">
            <a:spLocks noChangeArrowheads="1"/>
          </p:cNvSpPr>
          <p:nvPr/>
        </p:nvSpPr>
        <p:spPr bwMode="auto">
          <a:xfrm>
            <a:off x="2438402" y="1431641"/>
            <a:ext cx="6253018" cy="435032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en-GB" sz="1400" i="1" dirty="0" smtClean="0">
                <a:solidFill>
                  <a:srgbClr val="4D1875"/>
                </a:solidFill>
              </a:rPr>
              <a:t>We </a:t>
            </a:r>
            <a:r>
              <a:rPr lang="en-GB" sz="1400" i="1" dirty="0">
                <a:solidFill>
                  <a:srgbClr val="4D1875"/>
                </a:solidFill>
              </a:rPr>
              <a:t>pause for a moment to remember those we have known and loved who now share eternal life with God…</a:t>
            </a:r>
            <a:endParaRPr lang="en-GB" sz="1400" dirty="0">
              <a:solidFill>
                <a:srgbClr val="4D1875"/>
              </a:solidFill>
            </a:endParaRPr>
          </a:p>
          <a:p>
            <a:endParaRPr lang="en-GB" sz="1000" i="1" dirty="0">
              <a:solidFill>
                <a:srgbClr val="4D1875"/>
              </a:solidFill>
            </a:endParaRPr>
          </a:p>
          <a:p>
            <a:r>
              <a:rPr lang="en-GB" sz="1400" i="1" dirty="0" smtClean="0">
                <a:solidFill>
                  <a:srgbClr val="4D1875"/>
                </a:solidFill>
              </a:rPr>
              <a:t>As </a:t>
            </a:r>
            <a:r>
              <a:rPr lang="en-GB" sz="1400" i="1" dirty="0">
                <a:solidFill>
                  <a:srgbClr val="4D1875"/>
                </a:solidFill>
              </a:rPr>
              <a:t>we remember them, and trust in God’s promise of new life, we listen to the words of this poem:</a:t>
            </a:r>
            <a:endParaRPr lang="en-GB" sz="1400" dirty="0">
              <a:solidFill>
                <a:srgbClr val="4D1875"/>
              </a:solidFill>
            </a:endParaRPr>
          </a:p>
          <a:p>
            <a:endParaRPr lang="en-GB" sz="1000" i="1" dirty="0">
              <a:solidFill>
                <a:srgbClr val="4D1875"/>
              </a:solidFill>
            </a:endParaRPr>
          </a:p>
          <a:p>
            <a:r>
              <a:rPr lang="en-GB" sz="1400" dirty="0" smtClean="0">
                <a:solidFill>
                  <a:srgbClr val="4D1875"/>
                </a:solidFill>
              </a:rPr>
              <a:t>What </a:t>
            </a:r>
            <a:r>
              <a:rPr lang="en-GB" sz="1400" dirty="0">
                <a:solidFill>
                  <a:srgbClr val="4D1875"/>
                </a:solidFill>
              </a:rPr>
              <a:t>is dying? I am standing on the sea shore. A ship sails and spreads her white sails to the morning breeze and starts for the ocean.  She is an object of beauty and strength and I stand and watch her till at last she fades on the horizon, and someone at my side says, "She is gone!"  Gone where?  Gone from my sight, that is all; she is just as large in mast and spar and hull as ever she was when she left my side; and just as able to bear her load of living freight to the place of her destination.  Her diminished size and total loss of sight is in me, not in her, and just at that moment when someone at my side says, "She is gone!" there are other eyes watching her coming and other voices ready to take up the glad shout, "Here she comes!"  And that </a:t>
            </a:r>
            <a:r>
              <a:rPr lang="en-GB" sz="1400">
                <a:solidFill>
                  <a:srgbClr val="4D1875"/>
                </a:solidFill>
              </a:rPr>
              <a:t>is </a:t>
            </a:r>
            <a:r>
              <a:rPr lang="en-GB" sz="1400" smtClean="0">
                <a:solidFill>
                  <a:srgbClr val="4D1875"/>
                </a:solidFill>
              </a:rPr>
              <a:t>dying.</a:t>
            </a:r>
            <a:endParaRPr lang="en-GB" sz="1400" dirty="0">
              <a:solidFill>
                <a:srgbClr val="4D1875"/>
              </a:solidFill>
            </a:endParaRPr>
          </a:p>
          <a:p>
            <a:endParaRPr lang="en-GB" sz="1000" dirty="0">
              <a:solidFill>
                <a:srgbClr val="4D1875"/>
              </a:solidFill>
            </a:endParaRPr>
          </a:p>
          <a:p>
            <a:r>
              <a:rPr lang="en-GB" sz="1400" dirty="0" smtClean="0">
                <a:solidFill>
                  <a:srgbClr val="4D1875"/>
                </a:solidFill>
              </a:rPr>
              <a:t>Eternal </a:t>
            </a:r>
            <a:r>
              <a:rPr lang="en-GB" sz="1400" dirty="0">
                <a:solidFill>
                  <a:srgbClr val="4D1875"/>
                </a:solidFill>
              </a:rPr>
              <a:t>rest grant unto them, O Lord, and let perpetual light shine upon them.</a:t>
            </a:r>
          </a:p>
          <a:p>
            <a:r>
              <a:rPr lang="en-GB" sz="1400" dirty="0">
                <a:solidFill>
                  <a:srgbClr val="4D1875"/>
                </a:solidFill>
              </a:rPr>
              <a:t>May they rest in peace.</a:t>
            </a:r>
          </a:p>
          <a:p>
            <a:endParaRPr lang="en-GB" sz="1000" dirty="0">
              <a:solidFill>
                <a:srgbClr val="4D1875"/>
              </a:solidFill>
            </a:endParaRPr>
          </a:p>
          <a:p>
            <a:r>
              <a:rPr lang="en-GB" sz="1400" dirty="0" smtClean="0">
                <a:solidFill>
                  <a:srgbClr val="4D1875"/>
                </a:solidFill>
              </a:rPr>
              <a:t>May </a:t>
            </a:r>
            <a:r>
              <a:rPr lang="en-GB" sz="1400" dirty="0">
                <a:solidFill>
                  <a:srgbClr val="4D1875"/>
                </a:solidFill>
              </a:rPr>
              <a:t>their souls, and the souls of all the faithful departed, rest in peace..</a:t>
            </a:r>
          </a:p>
          <a:p>
            <a:r>
              <a:rPr lang="en-GB" sz="1200" dirty="0">
                <a:solidFill>
                  <a:srgbClr val="4D1875"/>
                </a:solidFill>
              </a:rPr>
              <a:t> </a:t>
            </a:r>
          </a:p>
          <a:p>
            <a:r>
              <a:rPr lang="en-GB" sz="1000" dirty="0">
                <a:solidFill>
                  <a:srgbClr val="4D1875"/>
                </a:solidFill>
              </a:rPr>
              <a:t> </a:t>
            </a:r>
          </a:p>
          <a:p>
            <a:r>
              <a:rPr lang="en-GB" sz="700" dirty="0">
                <a:solidFill>
                  <a:srgbClr val="4D1875"/>
                </a:solidFill>
              </a:rPr>
              <a:t> </a:t>
            </a:r>
          </a:p>
        </p:txBody>
      </p:sp>
      <p:sp>
        <p:nvSpPr>
          <p:cNvPr id="7" name="Rectangle 6"/>
          <p:cNvSpPr/>
          <p:nvPr/>
        </p:nvSpPr>
        <p:spPr>
          <a:xfrm>
            <a:off x="2232013" y="5876053"/>
            <a:ext cx="6653365" cy="923330"/>
          </a:xfrm>
          <a:prstGeom prst="rect">
            <a:avLst/>
          </a:prstGeom>
        </p:spPr>
        <p:txBody>
          <a:bodyPr wrap="square">
            <a:spAutoFit/>
          </a:bodyPr>
          <a:lstStyle/>
          <a:p>
            <a:pPr lvl="0" algn="just" eaLnBrk="0" fontAlgn="base" hangingPunct="0">
              <a:spcBef>
                <a:spcPct val="0"/>
              </a:spcBef>
              <a:spcAft>
                <a:spcPct val="0"/>
              </a:spcAft>
            </a:pPr>
            <a:r>
              <a:rPr lang="en-IE" altLang="en-US" i="1" dirty="0">
                <a:solidFill>
                  <a:srgbClr val="000000"/>
                </a:solidFill>
                <a:latin typeface="Calibri" panose="020F0502020204030204" pitchFamily="34" charset="0"/>
              </a:rPr>
              <a:t>We give thanks for our time of prayer as we say: </a:t>
            </a:r>
            <a:r>
              <a:rPr lang="en-IE" altLang="en-US" b="1" i="1" dirty="0">
                <a:solidFill>
                  <a:srgbClr val="000000"/>
                </a:solidFill>
                <a:latin typeface="Calibri" panose="020F0502020204030204" pitchFamily="34" charset="0"/>
              </a:rPr>
              <a:t>Glory be to the Father, and to the Son, and to the Holy Spirit, as it was in the beginning, is now and ever shall be, world without end. Amen.</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7"/>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a:solidFill>
                  <a:schemeClr val="bg1"/>
                </a:solidFill>
                <a:latin typeface="Calibri" panose="020F0502020204030204" pitchFamily="34" charset="0"/>
              </a:rPr>
              <a:t>5</a:t>
            </a:r>
            <a:r>
              <a:rPr lang="en-GB" sz="2800" b="1" kern="1400" spc="-90" dirty="0" smtClean="0">
                <a:solidFill>
                  <a:schemeClr val="bg1"/>
                </a:solidFill>
                <a:latin typeface="Calibri" panose="020F0502020204030204" pitchFamily="34" charset="0"/>
              </a:rPr>
              <a:t>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20" name="Subtitle 2"/>
          <p:cNvSpPr>
            <a:spLocks noGrp="1"/>
          </p:cNvSpPr>
          <p:nvPr>
            <p:ph type="subTitle" idx="1"/>
          </p:nvPr>
        </p:nvSpPr>
        <p:spPr>
          <a:xfrm>
            <a:off x="99264" y="1474967"/>
            <a:ext cx="1740010" cy="2002574"/>
          </a:xfrm>
        </p:spPr>
        <p:txBody>
          <a:bodyPr>
            <a:noAutofit/>
          </a:bodyPr>
          <a:lstStyle/>
          <a:p>
            <a:pPr>
              <a:spcBef>
                <a:spcPts val="0"/>
              </a:spcBef>
            </a:pPr>
            <a:r>
              <a:rPr lang="en-GB" sz="3200" b="1" dirty="0" smtClean="0">
                <a:solidFill>
                  <a:schemeClr val="bg1"/>
                </a:solidFill>
              </a:rPr>
              <a:t>LAZARUS</a:t>
            </a:r>
          </a:p>
        </p:txBody>
      </p:sp>
    </p:spTree>
    <p:extLst>
      <p:ext uri="{BB962C8B-B14F-4D97-AF65-F5344CB8AC3E}">
        <p14:creationId xmlns:p14="http://schemas.microsoft.com/office/powerpoint/2010/main" val="85316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92364" y="-49610"/>
            <a:ext cx="2241863"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act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sp>
        <p:nvSpPr>
          <p:cNvPr id="3" name="TextBox 2"/>
          <p:cNvSpPr txBox="1"/>
          <p:nvPr/>
        </p:nvSpPr>
        <p:spPr>
          <a:xfrm>
            <a:off x="2224371" y="1012869"/>
            <a:ext cx="6661009" cy="1059777"/>
          </a:xfrm>
          <a:prstGeom prst="rect">
            <a:avLst/>
          </a:prstGeom>
          <a:noFill/>
        </p:spPr>
        <p:txBody>
          <a:bodyPr wrap="square" rtlCol="0">
            <a:spAutoFit/>
          </a:bodyPr>
          <a:lstStyle/>
          <a:p>
            <a:pPr marR="0" algn="just">
              <a:lnSpc>
                <a:spcPct val="119000"/>
              </a:lnSpc>
              <a:spcBef>
                <a:spcPts val="0"/>
              </a:spcBef>
              <a:spcAft>
                <a:spcPts val="0"/>
              </a:spcAft>
            </a:pPr>
            <a:r>
              <a:rPr lang="en-GB" i="1" kern="1400" dirty="0">
                <a:solidFill>
                  <a:srgbClr val="000000"/>
                </a:solidFill>
                <a:latin typeface="Calibri" panose="020F0502020204030204" pitchFamily="34" charset="0"/>
              </a:rPr>
              <a:t>Having listened to the Scriptures, yourself and each other, as well as encountering God in prayer, is there something you feel you might do in response?</a:t>
            </a:r>
            <a:endParaRPr lang="en-GB" sz="1400" kern="1400" dirty="0" smtClean="0">
              <a:ln>
                <a:noFill/>
              </a:ln>
              <a:solidFill>
                <a:srgbClr val="000000"/>
              </a:solidFill>
              <a:effectLst/>
              <a:latin typeface="Calibri" panose="020F0502020204030204" pitchFamily="34" charset="0"/>
            </a:endParaRPr>
          </a:p>
        </p:txBody>
      </p:sp>
      <p:pic>
        <p:nvPicPr>
          <p:cNvPr id="6146"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19846" t="68391" r="49983" b="1520"/>
          <a:stretch>
            <a:fillRect/>
          </a:stretch>
        </p:blipFill>
        <p:spPr bwMode="auto">
          <a:xfrm>
            <a:off x="2224371" y="198429"/>
            <a:ext cx="900000" cy="82930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Rectangle 3"/>
          <p:cNvSpPr/>
          <p:nvPr/>
        </p:nvSpPr>
        <p:spPr>
          <a:xfrm>
            <a:off x="2331384" y="2373503"/>
            <a:ext cx="6446982" cy="4878643"/>
          </a:xfrm>
          <a:prstGeom prst="rect">
            <a:avLst/>
          </a:prstGeom>
        </p:spPr>
        <p:txBody>
          <a:bodyPr wrap="square">
            <a:spAutoFit/>
          </a:bodyPr>
          <a:lstStyle/>
          <a:p>
            <a:pPr marL="342900" indent="-342900">
              <a:lnSpc>
                <a:spcPct val="119000"/>
              </a:lnSpc>
              <a:buFont typeface="Wingdings" panose="05000000000000000000" pitchFamily="2" charset="2"/>
              <a:buChar char="F"/>
            </a:pPr>
            <a:r>
              <a:rPr lang="en-GB" sz="2400" dirty="0" smtClean="0"/>
              <a:t>Recall</a:t>
            </a:r>
            <a:r>
              <a:rPr lang="en-GB" sz="2400" dirty="0"/>
              <a:t>, with gratitude, the life of someone you know who has died and continue to pray for </a:t>
            </a:r>
            <a:r>
              <a:rPr lang="en-GB" sz="2400" dirty="0" smtClean="0"/>
              <a:t>them.</a:t>
            </a:r>
          </a:p>
          <a:p>
            <a:pPr marL="342900" indent="-342900">
              <a:lnSpc>
                <a:spcPct val="119000"/>
              </a:lnSpc>
              <a:buFont typeface="Wingdings" panose="05000000000000000000" pitchFamily="2" charset="2"/>
              <a:buChar char="F"/>
            </a:pPr>
            <a:endParaRPr lang="en-GB" sz="2400" dirty="0" smtClean="0"/>
          </a:p>
          <a:p>
            <a:pPr marL="342900" indent="-342900">
              <a:lnSpc>
                <a:spcPct val="119000"/>
              </a:lnSpc>
              <a:buFont typeface="Wingdings" panose="05000000000000000000" pitchFamily="2" charset="2"/>
              <a:buChar char="F"/>
            </a:pPr>
            <a:r>
              <a:rPr lang="en-GB" sz="2400" dirty="0" smtClean="0"/>
              <a:t>Take </a:t>
            </a:r>
            <a:r>
              <a:rPr lang="en-GB" sz="2400" dirty="0"/>
              <a:t>up the challenge to help someone who feels bound up by something in their </a:t>
            </a:r>
            <a:r>
              <a:rPr lang="en-GB" sz="2400" dirty="0" smtClean="0"/>
              <a:t>life.</a:t>
            </a:r>
          </a:p>
          <a:p>
            <a:pPr marL="342900" indent="-342900">
              <a:lnSpc>
                <a:spcPct val="119000"/>
              </a:lnSpc>
              <a:buFont typeface="Wingdings" panose="05000000000000000000" pitchFamily="2" charset="2"/>
              <a:buChar char="F"/>
            </a:pPr>
            <a:endParaRPr lang="en-GB" sz="2400" dirty="0" smtClean="0"/>
          </a:p>
          <a:p>
            <a:pPr marL="342900" indent="-342900">
              <a:lnSpc>
                <a:spcPct val="119000"/>
              </a:lnSpc>
              <a:buFont typeface="Wingdings" panose="05000000000000000000" pitchFamily="2" charset="2"/>
              <a:buChar char="F"/>
            </a:pPr>
            <a:r>
              <a:rPr lang="en-GB" sz="2400" dirty="0" smtClean="0"/>
              <a:t>How </a:t>
            </a:r>
            <a:r>
              <a:rPr lang="en-GB" sz="2400" dirty="0"/>
              <a:t>can you build Hope inspired by the person of Lazarus?</a:t>
            </a:r>
          </a:p>
          <a:p>
            <a:r>
              <a:rPr lang="en-GB" dirty="0"/>
              <a:t> </a:t>
            </a:r>
          </a:p>
          <a:p>
            <a:r>
              <a:rPr lang="en-GB" dirty="0"/>
              <a:t> </a:t>
            </a:r>
          </a:p>
          <a:p>
            <a:r>
              <a:rPr lang="en-GB" dirty="0"/>
              <a:t> </a:t>
            </a:r>
          </a:p>
        </p:txBody>
      </p:sp>
      <p:sp>
        <p:nvSpPr>
          <p:cNvPr id="12" name="Rectangle 11"/>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a:solidFill>
                  <a:schemeClr val="bg1"/>
                </a:solidFill>
                <a:latin typeface="Calibri" panose="020F0502020204030204" pitchFamily="34" charset="0"/>
              </a:rPr>
              <a:t>5</a:t>
            </a:r>
            <a:r>
              <a:rPr lang="en-GB" sz="2800" b="1" kern="1400" spc="-90" dirty="0" smtClean="0">
                <a:solidFill>
                  <a:schemeClr val="bg1"/>
                </a:solidFill>
                <a:latin typeface="Calibri" panose="020F0502020204030204" pitchFamily="34" charset="0"/>
              </a:rPr>
              <a:t>th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3" name="Subtitle 2"/>
          <p:cNvSpPr txBox="1">
            <a:spLocks/>
          </p:cNvSpPr>
          <p:nvPr/>
        </p:nvSpPr>
        <p:spPr>
          <a:xfrm>
            <a:off x="99264" y="1474967"/>
            <a:ext cx="1740010" cy="200257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GB" sz="3200" b="1" dirty="0" smtClean="0">
                <a:solidFill>
                  <a:schemeClr val="bg1"/>
                </a:solidFill>
              </a:rPr>
              <a:t>LAZARUS</a:t>
            </a:r>
          </a:p>
        </p:txBody>
      </p:sp>
    </p:spTree>
    <p:extLst>
      <p:ext uri="{BB962C8B-B14F-4D97-AF65-F5344CB8AC3E}">
        <p14:creationId xmlns:p14="http://schemas.microsoft.com/office/powerpoint/2010/main" val="336535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2847</TotalTime>
  <Words>1470</Words>
  <Application>Microsoft Office PowerPoint</Application>
  <PresentationFormat>On-screen Show (4:3)</PresentationFormat>
  <Paragraphs>101</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Arial Black</vt:lpstr>
      <vt:lpstr>Calibri</vt:lpstr>
      <vt:lpstr>Calibri Light</vt:lpstr>
      <vt:lpstr>Showcard Gothic</vt:lpstr>
      <vt:lpstr>Wingdings</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Siney</dc:creator>
  <cp:lastModifiedBy>Peter Siney</cp:lastModifiedBy>
  <cp:revision>32</cp:revision>
  <dcterms:created xsi:type="dcterms:W3CDTF">2023-01-20T21:35:46Z</dcterms:created>
  <dcterms:modified xsi:type="dcterms:W3CDTF">2023-01-23T12:25:13Z</dcterms:modified>
</cp:coreProperties>
</file>