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63" r:id="rId6"/>
    <p:sldId id="264"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69" d="100"/>
          <a:sy n="69" d="100"/>
        </p:scale>
        <p:origin x="124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22/01/2023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22/01/2023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22/01/2023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22/01/2023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22/01/2023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22/01/2023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22/01/2023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22/01/2023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22/01/2023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22/01/2023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22/01/2023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22/01/2023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eople of Hope Logo with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smtClean="0"/>
              <a:t>US</a:t>
            </a:r>
            <a:endParaRPr lang="en-IE" sz="5400" b="1" dirty="0"/>
          </a:p>
        </p:txBody>
      </p:sp>
      <p:pic>
        <p:nvPicPr>
          <p:cNvPr id="1028" name="Picture 4" descr="Microphone Photo[10161]"/>
          <p:cNvPicPr>
            <a:picLocks noChangeAspect="1" noChangeArrowheads="1"/>
          </p:cNvPicPr>
          <p:nvPr/>
        </p:nvPicPr>
        <p:blipFill>
          <a:blip r:embed="rId5">
            <a:extLst>
              <a:ext uri="{28A0092B-C50C-407E-A947-70E740481C1C}">
                <a14:useLocalDpi xmlns:a14="http://schemas.microsoft.com/office/drawing/2010/main" val="0"/>
              </a:ext>
            </a:extLst>
          </a:blip>
          <a:srcRect l="8847" t="1459" r="9174" b="1794"/>
          <a:stretch>
            <a:fillRect/>
          </a:stretch>
        </p:blipFill>
        <p:spPr bwMode="auto">
          <a:xfrm>
            <a:off x="2166969" y="1092996"/>
            <a:ext cx="6830289" cy="45335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Subtitle 2"/>
          <p:cNvSpPr>
            <a:spLocks noGrp="1"/>
          </p:cNvSpPr>
          <p:nvPr>
            <p:ph type="subTitle" idx="1"/>
          </p:nvPr>
        </p:nvSpPr>
        <p:spPr>
          <a:xfrm>
            <a:off x="99264" y="1474967"/>
            <a:ext cx="1740010" cy="1295942"/>
          </a:xfrm>
        </p:spPr>
        <p:txBody>
          <a:bodyPr>
            <a:noAutofit/>
          </a:bodyPr>
          <a:lstStyle/>
          <a:p>
            <a:pPr>
              <a:spcBef>
                <a:spcPts val="0"/>
              </a:spcBef>
            </a:pPr>
            <a:r>
              <a:rPr lang="en-GB" sz="4800" b="1" dirty="0" smtClean="0">
                <a:solidFill>
                  <a:schemeClr val="bg1"/>
                </a:solidFill>
              </a:rPr>
              <a:t>US</a:t>
            </a:r>
            <a:endParaRPr lang="en-GB" sz="4800" b="1" dirty="0" smtClean="0">
              <a:solidFill>
                <a:schemeClr val="bg1"/>
              </a:solidFill>
            </a:endParaRPr>
          </a:p>
        </p:txBody>
      </p:sp>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2640146"/>
          </a:xfrm>
          <a:prstGeom prst="rect">
            <a:avLst/>
          </a:prstGeom>
        </p:spPr>
        <p:txBody>
          <a:bodyPr wrap="square">
            <a:spAutoFit/>
          </a:bodyPr>
          <a:lstStyle/>
          <a:p>
            <a:pPr>
              <a:lnSpc>
                <a:spcPct val="119000"/>
              </a:lnSpc>
            </a:pPr>
            <a:r>
              <a:rPr lang="en-GB" sz="2800" i="1" dirty="0" smtClean="0"/>
              <a:t>Take </a:t>
            </a:r>
            <a:r>
              <a:rPr lang="en-GB" sz="2800" i="1" dirty="0"/>
              <a:t>a moment to greet each other and share anything that has stayed with you since last week.</a:t>
            </a:r>
            <a:endParaRPr lang="en-GB" sz="2800" dirty="0"/>
          </a:p>
          <a:p>
            <a:r>
              <a:rPr lang="en-GB" dirty="0"/>
              <a:t> </a:t>
            </a:r>
          </a:p>
          <a:p>
            <a:pPr>
              <a:lnSpc>
                <a:spcPct val="119000"/>
              </a:lnSpc>
            </a:pP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God’s Word</a:t>
            </a:r>
            <a:endParaRPr lang="en-GB" sz="1400" kern="1400" dirty="0">
              <a:ln>
                <a:noFill/>
              </a:ln>
              <a:solidFill>
                <a:srgbClr val="000000"/>
              </a:solidFill>
              <a:effectLst/>
              <a:latin typeface="Calibri" panose="020F0502020204030204" pitchFamily="34" charset="0"/>
            </a:endParaRPr>
          </a:p>
        </p:txBody>
      </p:sp>
      <p:sp>
        <p:nvSpPr>
          <p:cNvPr id="13" name="Rectangle 12"/>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369332"/>
          </a:xfrm>
          <a:prstGeom prst="rect">
            <a:avLst/>
          </a:prstGeom>
          <a:noFill/>
        </p:spPr>
        <p:txBody>
          <a:bodyPr wrap="square" rtlCol="0">
            <a:spAutoFit/>
          </a:bodyPr>
          <a:lstStyle/>
          <a:p>
            <a:r>
              <a:rPr lang="en-IE" altLang="en-US" i="1" dirty="0">
                <a:solidFill>
                  <a:srgbClr val="000000"/>
                </a:solidFill>
                <a:latin typeface="Calibri" panose="020F0502020204030204" pitchFamily="34" charset="0"/>
              </a:rPr>
              <a:t>We listen now to words from the </a:t>
            </a:r>
            <a:r>
              <a:rPr lang="en-IE" altLang="en-US" i="1" dirty="0" smtClean="0">
                <a:solidFill>
                  <a:srgbClr val="000000"/>
                </a:solidFill>
                <a:latin typeface="Calibri" panose="020F0502020204030204" pitchFamily="34" charset="0"/>
              </a:rPr>
              <a:t>prophet Isaiah 		      </a:t>
            </a:r>
            <a:r>
              <a:rPr lang="en-IE" sz="1400" i="1" dirty="0" smtClean="0"/>
              <a:t>Is50:4-7]</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6036" y="1914980"/>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600" b="1" dirty="0" smtClean="0"/>
              <a:t>The </a:t>
            </a:r>
            <a:r>
              <a:rPr lang="en-GB" sz="1600" b="1" dirty="0"/>
              <a:t>Lord has given me</a:t>
            </a:r>
            <a:endParaRPr lang="en-GB" sz="1600" dirty="0"/>
          </a:p>
          <a:p>
            <a:r>
              <a:rPr lang="en-GB" sz="1600" b="1" dirty="0"/>
              <a:t>a disciple’s tongue.</a:t>
            </a:r>
            <a:endParaRPr lang="en-GB" sz="1600" dirty="0"/>
          </a:p>
          <a:p>
            <a:r>
              <a:rPr lang="en-GB" sz="1600" b="1" dirty="0"/>
              <a:t>So that I may know how to reply to the wearied</a:t>
            </a:r>
            <a:endParaRPr lang="en-GB" sz="1600" dirty="0"/>
          </a:p>
          <a:p>
            <a:r>
              <a:rPr lang="en-GB" sz="1600" b="1" dirty="0"/>
              <a:t>he provides me with speech.</a:t>
            </a:r>
            <a:endParaRPr lang="en-GB" sz="1600" dirty="0"/>
          </a:p>
          <a:p>
            <a:r>
              <a:rPr lang="en-GB" sz="1600" b="1" dirty="0"/>
              <a:t>Each morning he wakes me to hear,</a:t>
            </a:r>
            <a:endParaRPr lang="en-GB" sz="1600" dirty="0"/>
          </a:p>
          <a:p>
            <a:r>
              <a:rPr lang="en-GB" sz="1600" b="1" dirty="0"/>
              <a:t>to listen like a disciple.</a:t>
            </a:r>
            <a:endParaRPr lang="en-GB" sz="1600" dirty="0"/>
          </a:p>
          <a:p>
            <a:r>
              <a:rPr lang="en-GB" sz="1600" b="1" dirty="0"/>
              <a:t>The Lord has opened my ear.</a:t>
            </a:r>
            <a:endParaRPr lang="en-GB" sz="1600" dirty="0"/>
          </a:p>
          <a:p>
            <a:endParaRPr lang="en-GB" sz="1000" b="1" dirty="0" smtClean="0"/>
          </a:p>
          <a:p>
            <a:r>
              <a:rPr lang="en-GB" sz="1600" b="1" dirty="0" smtClean="0"/>
              <a:t>For </a:t>
            </a:r>
            <a:r>
              <a:rPr lang="en-GB" sz="1600" b="1" dirty="0"/>
              <a:t>my part, I made no resistance,</a:t>
            </a:r>
            <a:endParaRPr lang="en-GB" sz="1600" dirty="0"/>
          </a:p>
          <a:p>
            <a:r>
              <a:rPr lang="en-GB" sz="1600" b="1" dirty="0"/>
              <a:t>neither did I turn away.</a:t>
            </a:r>
            <a:endParaRPr lang="en-GB" sz="1600" dirty="0"/>
          </a:p>
          <a:p>
            <a:r>
              <a:rPr lang="en-GB" sz="1600" b="1" dirty="0"/>
              <a:t>I offered my back to those who struck me,</a:t>
            </a:r>
            <a:endParaRPr lang="en-GB" sz="1600" dirty="0"/>
          </a:p>
          <a:p>
            <a:r>
              <a:rPr lang="en-GB" sz="1600" b="1" dirty="0"/>
              <a:t>my cheeks to those who tore at my beard;</a:t>
            </a:r>
            <a:endParaRPr lang="en-GB" sz="1600" dirty="0"/>
          </a:p>
          <a:p>
            <a:r>
              <a:rPr lang="en-GB" sz="1600" b="1" dirty="0"/>
              <a:t>I did not cover my face</a:t>
            </a:r>
            <a:endParaRPr lang="en-GB" sz="1600" dirty="0"/>
          </a:p>
          <a:p>
            <a:r>
              <a:rPr lang="en-GB" sz="1600" b="1" dirty="0"/>
              <a:t>against insult and spittle.</a:t>
            </a:r>
            <a:endParaRPr lang="en-GB" sz="1600" dirty="0"/>
          </a:p>
          <a:p>
            <a:endParaRPr lang="en-GB" sz="1050" dirty="0"/>
          </a:p>
          <a:p>
            <a:r>
              <a:rPr lang="en-GB" sz="1600" b="1" dirty="0" smtClean="0"/>
              <a:t>The </a:t>
            </a:r>
            <a:r>
              <a:rPr lang="en-GB" sz="1600" b="1" dirty="0"/>
              <a:t>Lord comes to my help,</a:t>
            </a:r>
            <a:endParaRPr lang="en-GB" sz="1600" dirty="0"/>
          </a:p>
          <a:p>
            <a:r>
              <a:rPr lang="en-GB" sz="1600" b="1" dirty="0"/>
              <a:t>so that I am untouched by the insults.</a:t>
            </a:r>
            <a:endParaRPr lang="en-GB" sz="1600" dirty="0"/>
          </a:p>
          <a:p>
            <a:r>
              <a:rPr lang="en-GB" sz="1600" b="1" dirty="0"/>
              <a:t>So, too, I set my face like flint;</a:t>
            </a:r>
            <a:endParaRPr lang="en-GB" sz="1600" dirty="0"/>
          </a:p>
          <a:p>
            <a:r>
              <a:rPr lang="en-GB" sz="1600" b="1" dirty="0"/>
              <a:t>I know I shall not be shamed</a:t>
            </a:r>
            <a:r>
              <a:rPr lang="en-GB" sz="1600" b="1" dirty="0" smtClean="0"/>
              <a:t>.</a:t>
            </a:r>
            <a:endParaRPr lang="en-GB" sz="1600" dirty="0"/>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99264" y="1474967"/>
            <a:ext cx="1740010" cy="2002574"/>
          </a:xfrm>
        </p:spPr>
        <p:txBody>
          <a:bodyPr>
            <a:noAutofit/>
          </a:bodyPr>
          <a:lstStyle/>
          <a:p>
            <a:pPr>
              <a:spcBef>
                <a:spcPts val="0"/>
              </a:spcBef>
            </a:pPr>
            <a:r>
              <a:rPr lang="en-GB" sz="4800" b="1" dirty="0" smtClean="0">
                <a:solidFill>
                  <a:schemeClr val="bg1"/>
                </a:solidFill>
              </a:rPr>
              <a:t>US</a:t>
            </a:r>
            <a:endParaRPr lang="en-IE" sz="6600" b="1" dirty="0">
              <a:solidFill>
                <a:schemeClr val="bg1"/>
              </a:solidFill>
            </a:endParaRPr>
          </a:p>
        </p:txBody>
      </p:sp>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5660888"/>
            <a:ext cx="6631755" cy="830997"/>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staying with you after hearing the scriptures?</a:t>
            </a:r>
            <a:endParaRPr lang="en-GB" sz="2000" b="1" dirty="0"/>
          </a:p>
          <a:p>
            <a:endParaRPr lang="en-GB" sz="800" dirty="0"/>
          </a:p>
          <a:p>
            <a:pPr marL="342900" indent="-342900">
              <a:buFont typeface="Wingdings 2" panose="05020102010507070707" pitchFamily="18" charset="2"/>
              <a:buChar char="²"/>
            </a:pPr>
            <a:r>
              <a:rPr lang="en-GB" sz="2000" b="1" i="1" dirty="0" smtClean="0"/>
              <a:t>In </a:t>
            </a:r>
            <a:r>
              <a:rPr lang="en-GB" sz="2000" b="1" i="1" dirty="0"/>
              <a:t>what ways </a:t>
            </a:r>
            <a:r>
              <a:rPr lang="en-GB" sz="2000" b="1" i="1" dirty="0" smtClean="0"/>
              <a:t>is Isaiah a person </a:t>
            </a:r>
            <a:r>
              <a:rPr lang="en-GB" sz="2000" b="1" i="1" dirty="0" smtClean="0"/>
              <a:t>of </a:t>
            </a:r>
            <a:r>
              <a:rPr lang="en-GB" sz="2000" b="1" i="1" dirty="0"/>
              <a:t>Hope in the reading</a:t>
            </a:r>
            <a:r>
              <a:rPr lang="en-GB" sz="2000" b="1" i="1" dirty="0" smtClean="0"/>
              <a:t>?</a:t>
            </a:r>
            <a:endParaRPr lang="en-GB" sz="2000" b="1" dirty="0"/>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46036" y="1166844"/>
            <a:ext cx="6437746" cy="4368767"/>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600" b="1" dirty="0"/>
              <a:t> </a:t>
            </a:r>
            <a:endParaRPr lang="en-GB" sz="1600" dirty="0"/>
          </a:p>
          <a:p>
            <a:r>
              <a:rPr lang="en-GB" sz="1600" b="1" dirty="0"/>
              <a:t>The Lord has given me</a:t>
            </a:r>
            <a:endParaRPr lang="en-GB" sz="1600" dirty="0"/>
          </a:p>
          <a:p>
            <a:r>
              <a:rPr lang="en-GB" sz="1600" b="1" dirty="0"/>
              <a:t>a disciple’s tongue.</a:t>
            </a:r>
            <a:endParaRPr lang="en-GB" sz="1600" dirty="0"/>
          </a:p>
          <a:p>
            <a:r>
              <a:rPr lang="en-GB" sz="1600" b="1" dirty="0"/>
              <a:t>So that I may know how to reply to the wearied</a:t>
            </a:r>
            <a:endParaRPr lang="en-GB" sz="1600" dirty="0"/>
          </a:p>
          <a:p>
            <a:r>
              <a:rPr lang="en-GB" sz="1600" b="1" dirty="0"/>
              <a:t>he provides me with speech.</a:t>
            </a:r>
            <a:endParaRPr lang="en-GB" sz="1600" dirty="0"/>
          </a:p>
          <a:p>
            <a:r>
              <a:rPr lang="en-GB" sz="1600" b="1" dirty="0"/>
              <a:t>Each morning he wakes me to hear,</a:t>
            </a:r>
            <a:endParaRPr lang="en-GB" sz="1600" dirty="0"/>
          </a:p>
          <a:p>
            <a:r>
              <a:rPr lang="en-GB" sz="1600" b="1" dirty="0"/>
              <a:t>to listen like a disciple.</a:t>
            </a:r>
            <a:endParaRPr lang="en-GB" sz="1600" dirty="0"/>
          </a:p>
          <a:p>
            <a:r>
              <a:rPr lang="en-GB" sz="1600" b="1" dirty="0"/>
              <a:t>The Lord has opened my ear.</a:t>
            </a:r>
            <a:endParaRPr lang="en-GB" sz="1600" dirty="0"/>
          </a:p>
          <a:p>
            <a:endParaRPr lang="en-GB" sz="1000" dirty="0"/>
          </a:p>
          <a:p>
            <a:r>
              <a:rPr lang="en-GB" sz="1600" b="1" dirty="0" smtClean="0"/>
              <a:t>For </a:t>
            </a:r>
            <a:r>
              <a:rPr lang="en-GB" sz="1600" b="1" dirty="0"/>
              <a:t>my part, I made no resistance,</a:t>
            </a:r>
            <a:endParaRPr lang="en-GB" sz="1600" dirty="0"/>
          </a:p>
          <a:p>
            <a:r>
              <a:rPr lang="en-GB" sz="1600" b="1" dirty="0"/>
              <a:t>neither did I turn away.</a:t>
            </a:r>
            <a:endParaRPr lang="en-GB" sz="1600" dirty="0"/>
          </a:p>
          <a:p>
            <a:r>
              <a:rPr lang="en-GB" sz="1600" b="1" dirty="0"/>
              <a:t>I offered my back to those who struck me,</a:t>
            </a:r>
            <a:endParaRPr lang="en-GB" sz="1600" dirty="0"/>
          </a:p>
          <a:p>
            <a:r>
              <a:rPr lang="en-GB" sz="1600" b="1" dirty="0"/>
              <a:t>my cheeks to those who tore at my beard;</a:t>
            </a:r>
            <a:endParaRPr lang="en-GB" sz="1600" dirty="0"/>
          </a:p>
          <a:p>
            <a:r>
              <a:rPr lang="en-GB" sz="1600" b="1" dirty="0"/>
              <a:t>I did not cover my face</a:t>
            </a:r>
            <a:endParaRPr lang="en-GB" sz="1600" dirty="0"/>
          </a:p>
          <a:p>
            <a:r>
              <a:rPr lang="en-GB" sz="1600" b="1" dirty="0"/>
              <a:t>against insult and spittle.</a:t>
            </a:r>
            <a:endParaRPr lang="en-GB" sz="1600" dirty="0"/>
          </a:p>
          <a:p>
            <a:endParaRPr lang="en-GB" sz="1000" dirty="0"/>
          </a:p>
          <a:p>
            <a:r>
              <a:rPr lang="en-GB" sz="1600" b="1" dirty="0" smtClean="0"/>
              <a:t>The </a:t>
            </a:r>
            <a:r>
              <a:rPr lang="en-GB" sz="1600" b="1" dirty="0"/>
              <a:t>Lord comes to my help,</a:t>
            </a:r>
            <a:endParaRPr lang="en-GB" sz="1600" dirty="0"/>
          </a:p>
          <a:p>
            <a:r>
              <a:rPr lang="en-GB" sz="1600" b="1" dirty="0"/>
              <a:t>so that I am untouched by the insults.</a:t>
            </a:r>
            <a:endParaRPr lang="en-GB" sz="1600" dirty="0"/>
          </a:p>
          <a:p>
            <a:r>
              <a:rPr lang="en-GB" sz="1600" b="1" dirty="0"/>
              <a:t>So, too, I set my face like flint;</a:t>
            </a:r>
            <a:endParaRPr lang="en-GB" sz="1600" dirty="0"/>
          </a:p>
          <a:p>
            <a:r>
              <a:rPr lang="en-GB" sz="1600" b="1" dirty="0"/>
              <a:t>I know I shall not be shamed.</a:t>
            </a:r>
            <a:endParaRPr lang="en-GB" sz="1600" dirty="0"/>
          </a:p>
          <a:p>
            <a:r>
              <a:rPr lang="en-GB" sz="1600" dirty="0"/>
              <a:t> </a:t>
            </a:r>
          </a:p>
        </p:txBody>
      </p:sp>
      <p:sp>
        <p:nvSpPr>
          <p:cNvPr id="14" name="Rectangle 13"/>
          <p:cNvSpPr/>
          <p:nvPr/>
        </p:nvSpPr>
        <p:spPr>
          <a:xfrm>
            <a:off x="2232865" y="1089643"/>
            <a:ext cx="6631755" cy="4525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8" name="Subtitle 2"/>
          <p:cNvSpPr>
            <a:spLocks noGrp="1"/>
          </p:cNvSpPr>
          <p:nvPr>
            <p:ph type="subTitle" idx="1"/>
          </p:nvPr>
        </p:nvSpPr>
        <p:spPr>
          <a:xfrm>
            <a:off x="99264" y="1474967"/>
            <a:ext cx="1740010" cy="2002574"/>
          </a:xfrm>
        </p:spPr>
        <p:txBody>
          <a:bodyPr>
            <a:noAutofit/>
          </a:bodyPr>
          <a:lstStyle/>
          <a:p>
            <a:pPr>
              <a:spcBef>
                <a:spcPts val="0"/>
              </a:spcBef>
            </a:pPr>
            <a:r>
              <a:rPr lang="en-GB" sz="4800" b="1" dirty="0" smtClean="0">
                <a:solidFill>
                  <a:schemeClr val="bg1"/>
                </a:solidFill>
              </a:rPr>
              <a:t>US</a:t>
            </a:r>
            <a:endParaRPr lang="en-GB" sz="6600" b="1" dirty="0" smtClean="0">
              <a:solidFill>
                <a:schemeClr val="bg1"/>
              </a:solidFill>
            </a:endParaRPr>
          </a:p>
        </p:txBody>
      </p:sp>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5984152"/>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sp>
        <p:nvSpPr>
          <p:cNvPr id="14" name="Rectangle 13"/>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5" name="Subtitle 2"/>
          <p:cNvSpPr>
            <a:spLocks noGrp="1"/>
          </p:cNvSpPr>
          <p:nvPr>
            <p:ph type="subTitle" idx="1"/>
          </p:nvPr>
        </p:nvSpPr>
        <p:spPr>
          <a:xfrm>
            <a:off x="99264" y="1474967"/>
            <a:ext cx="1740010" cy="2002574"/>
          </a:xfrm>
        </p:spPr>
        <p:txBody>
          <a:bodyPr>
            <a:noAutofit/>
          </a:bodyPr>
          <a:lstStyle/>
          <a:p>
            <a:pPr>
              <a:spcBef>
                <a:spcPts val="0"/>
              </a:spcBef>
            </a:pPr>
            <a:r>
              <a:rPr lang="en-GB" sz="4800" b="1" dirty="0" smtClean="0">
                <a:solidFill>
                  <a:schemeClr val="bg1"/>
                </a:solidFill>
              </a:rPr>
              <a:t>US</a:t>
            </a:r>
          </a:p>
        </p:txBody>
      </p:sp>
      <p:pic>
        <p:nvPicPr>
          <p:cNvPr id="17" name="Picture 4" descr="Microphone Photo[10161]"/>
          <p:cNvPicPr>
            <a:picLocks noChangeAspect="1" noChangeArrowheads="1"/>
          </p:cNvPicPr>
          <p:nvPr/>
        </p:nvPicPr>
        <p:blipFill>
          <a:blip r:embed="rId5">
            <a:extLst>
              <a:ext uri="{28A0092B-C50C-407E-A947-70E740481C1C}">
                <a14:useLocalDpi xmlns:a14="http://schemas.microsoft.com/office/drawing/2010/main" val="0"/>
              </a:ext>
            </a:extLst>
          </a:blip>
          <a:srcRect l="8847" t="1459" r="9174" b="1794"/>
          <a:stretch>
            <a:fillRect/>
          </a:stretch>
        </p:blipFill>
        <p:spPr bwMode="auto">
          <a:xfrm>
            <a:off x="2166969" y="1277716"/>
            <a:ext cx="6830289" cy="45335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4308872"/>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a:t>What are the things that prevent you from being a disciple and speaking out in faith</a:t>
            </a:r>
            <a:r>
              <a:rPr lang="en-GB" sz="2000" b="1" i="1" dirty="0" smtClean="0"/>
              <a:t>?</a:t>
            </a:r>
          </a:p>
          <a:p>
            <a:endParaRPr lang="en-GB" sz="2000" b="1" dirty="0"/>
          </a:p>
          <a:p>
            <a:pPr marL="342900" indent="-342900">
              <a:buFont typeface="Wingdings 2" panose="05020102010507070707" pitchFamily="18" charset="2"/>
              <a:buChar char=""/>
            </a:pPr>
            <a:r>
              <a:rPr lang="en-GB" sz="2000" b="1" i="1" dirty="0"/>
              <a:t>Isaiah’s description of discipleship reminds us of the person of Jesus.  Who are the people you know of, personally or from the media, who fit this description</a:t>
            </a:r>
            <a:r>
              <a:rPr lang="en-GB" sz="2000" b="1" i="1" dirty="0" smtClean="0"/>
              <a:t>?</a:t>
            </a:r>
            <a:endParaRPr lang="en-GB" sz="2000" b="1" dirty="0"/>
          </a:p>
          <a:p>
            <a:r>
              <a:rPr lang="en-GB" sz="2000" b="1" i="1" dirty="0"/>
              <a:t> </a:t>
            </a:r>
            <a:endParaRPr lang="en-GB" sz="2000" b="1" dirty="0"/>
          </a:p>
          <a:p>
            <a:r>
              <a:rPr lang="en-GB" dirty="0"/>
              <a:t> </a:t>
            </a:r>
          </a:p>
          <a:p>
            <a:r>
              <a:rPr lang="en-GB" sz="2000" b="1" i="1" dirty="0"/>
              <a:t> </a:t>
            </a:r>
            <a:endParaRPr lang="en-GB" sz="2000" b="1" dirty="0"/>
          </a:p>
          <a:p>
            <a:r>
              <a:rPr lang="en-GB" dirty="0"/>
              <a:t> </a:t>
            </a:r>
          </a:p>
          <a:p>
            <a:pPr marL="342900" indent="-342900">
              <a:buFont typeface="Wingdings 2" panose="05020102010507070707" pitchFamily="18" charset="2"/>
              <a:buChar char=""/>
            </a:pPr>
            <a:endParaRPr lang="en-GB" sz="2000" b="1" dirty="0"/>
          </a:p>
          <a:p>
            <a:r>
              <a:rPr lang="en-GB" sz="2000" b="1" i="1" dirty="0"/>
              <a:t> </a:t>
            </a:r>
            <a:endParaRPr lang="en-GB" sz="2000" b="1" dirty="0"/>
          </a:p>
          <a:p>
            <a:r>
              <a:rPr lang="en-GB" dirty="0"/>
              <a:t> </a:t>
            </a:r>
          </a:p>
          <a:p>
            <a:pPr marL="342900" indent="-342900">
              <a:buFont typeface="Wingdings 2" panose="05020102010507070707" pitchFamily="18" charset="2"/>
              <a:buChar char=""/>
            </a:pPr>
            <a:endParaRPr lang="en-GB" sz="2000" b="1" dirty="0"/>
          </a:p>
        </p:txBody>
      </p:sp>
      <p:sp>
        <p:nvSpPr>
          <p:cNvPr id="13" name="Rectangle 12"/>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4" name="Subtitle 2"/>
          <p:cNvSpPr>
            <a:spLocks noGrp="1"/>
          </p:cNvSpPr>
          <p:nvPr>
            <p:ph type="subTitle" idx="1"/>
          </p:nvPr>
        </p:nvSpPr>
        <p:spPr>
          <a:xfrm>
            <a:off x="99264" y="1474967"/>
            <a:ext cx="1740010" cy="2002574"/>
          </a:xfrm>
        </p:spPr>
        <p:txBody>
          <a:bodyPr>
            <a:noAutofit/>
          </a:bodyPr>
          <a:lstStyle/>
          <a:p>
            <a:pPr>
              <a:spcBef>
                <a:spcPts val="0"/>
              </a:spcBef>
            </a:pPr>
            <a:r>
              <a:rPr lang="en-GB" sz="4800" b="1" dirty="0" smtClean="0">
                <a:solidFill>
                  <a:schemeClr val="bg1"/>
                </a:solidFill>
              </a:rPr>
              <a:t>US</a:t>
            </a:r>
            <a:endParaRPr lang="en-GB" sz="4400" b="1" dirty="0" smtClean="0">
              <a:solidFill>
                <a:schemeClr val="bg1"/>
              </a:solidFill>
            </a:endParaRPr>
          </a:p>
        </p:txBody>
      </p:sp>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80" dirty="0">
                <a:solidFill>
                  <a:srgbClr val="000000"/>
                </a:solidFill>
                <a:latin typeface="Calibri" panose="020F0502020204030204" pitchFamily="34" charset="0"/>
              </a:rPr>
              <a:t>This week our time of prayer </a:t>
            </a:r>
            <a:r>
              <a:rPr lang="en-IE" altLang="en-US" i="1" spc="-80" dirty="0" smtClean="0">
                <a:solidFill>
                  <a:srgbClr val="000000"/>
                </a:solidFill>
                <a:latin typeface="Calibri" panose="020F0502020204030204" pitchFamily="34" charset="0"/>
              </a:rPr>
              <a:t>invites us to reflect on a different Creed...</a:t>
            </a:r>
            <a:endParaRPr lang="en-IE" altLang="en-US" i="1" spc="-80" dirty="0">
              <a:solidFill>
                <a:srgbClr val="000000"/>
              </a:solidFill>
              <a:latin typeface="Calibri" panose="020F0502020204030204" pitchFamily="34" charset="0"/>
            </a:endParaRPr>
          </a:p>
        </p:txBody>
      </p:sp>
      <p:pic>
        <p:nvPicPr>
          <p:cNvPr id="5122"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438402" y="1431641"/>
            <a:ext cx="6253018" cy="43503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GB" sz="1600" i="1" dirty="0" smtClean="0">
                <a:solidFill>
                  <a:srgbClr val="4D1875"/>
                </a:solidFill>
              </a:rPr>
              <a:t>As </a:t>
            </a:r>
            <a:r>
              <a:rPr lang="en-GB" sz="1600" i="1" dirty="0">
                <a:solidFill>
                  <a:srgbClr val="4D1875"/>
                </a:solidFill>
              </a:rPr>
              <a:t>we approach this Holy Week, we pause to think about what the events of these coming days mean to what we believe...</a:t>
            </a:r>
            <a:endParaRPr lang="en-GB" sz="1600" dirty="0">
              <a:solidFill>
                <a:srgbClr val="4D1875"/>
              </a:solidFill>
            </a:endParaRPr>
          </a:p>
          <a:p>
            <a:r>
              <a:rPr lang="en-GB" sz="1600" i="1" dirty="0">
                <a:solidFill>
                  <a:srgbClr val="4D1875"/>
                </a:solidFill>
              </a:rPr>
              <a:t> </a:t>
            </a:r>
            <a:endParaRPr lang="en-GB" sz="1600" dirty="0">
              <a:solidFill>
                <a:srgbClr val="4D1875"/>
              </a:solidFill>
            </a:endParaRPr>
          </a:p>
          <a:p>
            <a:r>
              <a:rPr lang="en-GB" sz="1600" i="1" dirty="0">
                <a:solidFill>
                  <a:srgbClr val="4D1875"/>
                </a:solidFill>
              </a:rPr>
              <a:t>We believe in God, who made the sun and the sky, the stars and the sea, who calls us to live responsibly.</a:t>
            </a:r>
            <a:endParaRPr lang="en-GB" sz="1600" dirty="0">
              <a:solidFill>
                <a:srgbClr val="4D1875"/>
              </a:solidFill>
            </a:endParaRPr>
          </a:p>
          <a:p>
            <a:r>
              <a:rPr lang="en-GB" sz="1600" i="1" dirty="0">
                <a:solidFill>
                  <a:srgbClr val="4D1875"/>
                </a:solidFill>
              </a:rPr>
              <a:t> </a:t>
            </a:r>
            <a:endParaRPr lang="en-GB" sz="1600" dirty="0">
              <a:solidFill>
                <a:srgbClr val="4D1875"/>
              </a:solidFill>
            </a:endParaRPr>
          </a:p>
          <a:p>
            <a:r>
              <a:rPr lang="en-GB" sz="1600" i="1" dirty="0">
                <a:solidFill>
                  <a:srgbClr val="4D1875"/>
                </a:solidFill>
              </a:rPr>
              <a:t>We believe in Jesus Christ, who became human, who healed the sick, who talked to children, who made friends with sinners.  He burned brightly and offended many.  His journey was one of life and death and resurrection.  His light continues to shine in darkness.</a:t>
            </a:r>
            <a:endParaRPr lang="en-GB" sz="1600" dirty="0">
              <a:solidFill>
                <a:srgbClr val="4D1875"/>
              </a:solidFill>
            </a:endParaRPr>
          </a:p>
          <a:p>
            <a:r>
              <a:rPr lang="en-GB" sz="1600" i="1" dirty="0">
                <a:solidFill>
                  <a:srgbClr val="4D1875"/>
                </a:solidFill>
              </a:rPr>
              <a:t> </a:t>
            </a:r>
            <a:endParaRPr lang="en-GB" sz="1600" dirty="0">
              <a:solidFill>
                <a:srgbClr val="4D1875"/>
              </a:solidFill>
            </a:endParaRPr>
          </a:p>
          <a:p>
            <a:r>
              <a:rPr lang="en-GB" sz="1600" i="1" dirty="0">
                <a:solidFill>
                  <a:srgbClr val="4D1875"/>
                </a:solidFill>
              </a:rPr>
              <a:t>We believe that God calls us to be community, committed to one another, offering a welcome to everyone, old and young, rich and poor, strong and weak.</a:t>
            </a:r>
            <a:endParaRPr lang="en-GB" sz="1600" dirty="0">
              <a:solidFill>
                <a:srgbClr val="4D1875"/>
              </a:solidFill>
            </a:endParaRPr>
          </a:p>
          <a:p>
            <a:r>
              <a:rPr lang="en-GB" sz="1600" i="1" dirty="0">
                <a:solidFill>
                  <a:srgbClr val="4D1875"/>
                </a:solidFill>
              </a:rPr>
              <a:t> </a:t>
            </a:r>
            <a:endParaRPr lang="en-GB" sz="1600" dirty="0">
              <a:solidFill>
                <a:srgbClr val="4D1875"/>
              </a:solidFill>
            </a:endParaRPr>
          </a:p>
          <a:p>
            <a:r>
              <a:rPr lang="en-GB" sz="1600" i="1" dirty="0">
                <a:solidFill>
                  <a:srgbClr val="4D1875"/>
                </a:solidFill>
              </a:rPr>
              <a:t>We believe that God calls us to be peacemakers, workers for justice, brothers and sisters, a light for our world.  Amen.</a:t>
            </a:r>
            <a:endParaRPr lang="en-GB" sz="1600" dirty="0">
              <a:solidFill>
                <a:srgbClr val="4D1875"/>
              </a:solidFill>
            </a:endParaRPr>
          </a:p>
          <a:p>
            <a:pPr algn="r"/>
            <a:r>
              <a:rPr lang="en-GB" sz="1400" i="1" dirty="0">
                <a:solidFill>
                  <a:srgbClr val="4D1875"/>
                </a:solidFill>
              </a:rPr>
              <a:t>(Written by two 14 year olds at a worship workshop on Iona)</a:t>
            </a:r>
            <a:endParaRPr lang="en-GB" sz="1400" dirty="0">
              <a:solidFill>
                <a:srgbClr val="4D1875"/>
              </a:solidFill>
            </a:endParaRPr>
          </a:p>
          <a:p>
            <a:r>
              <a:rPr lang="en-GB" sz="1400" dirty="0"/>
              <a:t> </a:t>
            </a:r>
          </a:p>
        </p:txBody>
      </p:sp>
      <p:sp>
        <p:nvSpPr>
          <p:cNvPr id="7" name="Rectangle 6"/>
          <p:cNvSpPr/>
          <p:nvPr/>
        </p:nvSpPr>
        <p:spPr>
          <a:xfrm>
            <a:off x="2232013" y="5876053"/>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a:solidFill>
                  <a:schemeClr val="bg1"/>
                </a:solidFill>
                <a:latin typeface="Calibri" panose="020F0502020204030204" pitchFamily="34" charset="0"/>
              </a:rPr>
              <a:t>Palm Sunday </a:t>
            </a: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0" name="Subtitle 2"/>
          <p:cNvSpPr>
            <a:spLocks noGrp="1"/>
          </p:cNvSpPr>
          <p:nvPr>
            <p:ph type="subTitle" idx="1"/>
          </p:nvPr>
        </p:nvSpPr>
        <p:spPr>
          <a:xfrm>
            <a:off x="99264" y="1474967"/>
            <a:ext cx="1740010" cy="2002574"/>
          </a:xfrm>
        </p:spPr>
        <p:txBody>
          <a:bodyPr>
            <a:noAutofit/>
          </a:bodyPr>
          <a:lstStyle/>
          <a:p>
            <a:pPr>
              <a:spcBef>
                <a:spcPts val="0"/>
              </a:spcBef>
            </a:pPr>
            <a:r>
              <a:rPr lang="en-GB" sz="4800" b="1" dirty="0" smtClean="0">
                <a:solidFill>
                  <a:schemeClr val="bg1"/>
                </a:solidFill>
              </a:rPr>
              <a:t>US</a:t>
            </a:r>
            <a:endParaRPr lang="en-GB" sz="3200" b="1" dirty="0" smtClean="0">
              <a:solidFill>
                <a:schemeClr val="bg1"/>
              </a:solidFill>
            </a:endParaRPr>
          </a:p>
        </p:txBody>
      </p:sp>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People of Hope Logo with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l="2458" t="1474" r="3113" b="35234"/>
          <a:stretch>
            <a:fillRect/>
          </a:stretch>
        </p:blipFill>
        <p:spPr bwMode="auto">
          <a:xfrm>
            <a:off x="99264" y="113948"/>
            <a:ext cx="1794191" cy="1201801"/>
          </a:xfrm>
          <a:prstGeom prst="rect">
            <a:avLst/>
          </a:prstGeom>
          <a:noFill/>
          <a:ln w="25400" algn="ctr">
            <a:solidFill>
              <a:srgbClr val="661BD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4"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4716163"/>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dirty="0"/>
              <a:t>What will you do to help make this Holy Week </a:t>
            </a:r>
            <a:r>
              <a:rPr lang="en-GB" sz="2400" dirty="0" smtClean="0"/>
              <a:t>holy?</a:t>
            </a:r>
          </a:p>
          <a:p>
            <a:pPr marL="342900" indent="-342900">
              <a:lnSpc>
                <a:spcPct val="119000"/>
              </a:lnSpc>
              <a:buFont typeface="Wingdings" panose="05000000000000000000" pitchFamily="2" charset="2"/>
              <a:buChar char="F"/>
            </a:pPr>
            <a:endParaRPr lang="en-GB" sz="2400" dirty="0" smtClean="0"/>
          </a:p>
          <a:p>
            <a:pPr marL="342900" indent="-342900">
              <a:lnSpc>
                <a:spcPct val="119000"/>
              </a:lnSpc>
              <a:buFont typeface="Wingdings" panose="05000000000000000000" pitchFamily="2" charset="2"/>
              <a:buChar char="F"/>
            </a:pPr>
            <a:r>
              <a:rPr lang="en-GB" sz="2400" dirty="0" smtClean="0"/>
              <a:t>Try </a:t>
            </a:r>
            <a:r>
              <a:rPr lang="en-GB" sz="2400" dirty="0"/>
              <a:t>to write your own version of a Creed or Statement of </a:t>
            </a:r>
            <a:r>
              <a:rPr lang="en-GB" sz="2400" dirty="0" smtClean="0"/>
              <a:t>Faith.</a:t>
            </a:r>
          </a:p>
          <a:p>
            <a:pPr marL="342900" indent="-342900">
              <a:lnSpc>
                <a:spcPct val="119000"/>
              </a:lnSpc>
              <a:buFont typeface="Wingdings" panose="05000000000000000000" pitchFamily="2" charset="2"/>
              <a:buChar char="F"/>
            </a:pPr>
            <a:endParaRPr lang="en-GB" sz="2400" smtClean="0"/>
          </a:p>
          <a:p>
            <a:pPr marL="342900" indent="-342900">
              <a:lnSpc>
                <a:spcPct val="119000"/>
              </a:lnSpc>
              <a:buFont typeface="Wingdings" panose="05000000000000000000" pitchFamily="2" charset="2"/>
              <a:buChar char="F"/>
            </a:pPr>
            <a:r>
              <a:rPr lang="en-GB" sz="2400" smtClean="0"/>
              <a:t>How </a:t>
            </a:r>
            <a:r>
              <a:rPr lang="en-GB" sz="2400" dirty="0"/>
              <a:t>can you inspire other people to build Hope?</a:t>
            </a:r>
          </a:p>
          <a:p>
            <a:r>
              <a:rPr lang="en-GB" dirty="0"/>
              <a:t> </a:t>
            </a:r>
          </a:p>
          <a:p>
            <a:r>
              <a:rPr lang="en-GB" dirty="0"/>
              <a:t> </a:t>
            </a:r>
          </a:p>
          <a:p>
            <a:r>
              <a:rPr lang="en-GB" dirty="0"/>
              <a:t> </a:t>
            </a:r>
          </a:p>
          <a:p>
            <a:r>
              <a:rPr lang="en-GB" dirty="0"/>
              <a:t> </a:t>
            </a:r>
          </a:p>
        </p:txBody>
      </p:sp>
      <p:sp>
        <p:nvSpPr>
          <p:cNvPr id="12" name="Rectangle 11"/>
          <p:cNvSpPr/>
          <p:nvPr/>
        </p:nvSpPr>
        <p:spPr>
          <a:xfrm>
            <a:off x="3544" y="5639333"/>
            <a:ext cx="2633447" cy="1310230"/>
          </a:xfrm>
          <a:prstGeom prst="rect">
            <a:avLst/>
          </a:prstGeom>
        </p:spPr>
        <p:txBody>
          <a:bodyPr wrap="square">
            <a:spAutoFit/>
          </a:bodyPr>
          <a:lstStyle/>
          <a:p>
            <a:r>
              <a:rPr lang="en-GB" sz="1600" kern="1400" spc="-90" dirty="0">
                <a:solidFill>
                  <a:schemeClr val="bg1"/>
                </a:solidFill>
                <a:latin typeface="Calibri" panose="020F0502020204030204" pitchFamily="34" charset="0"/>
              </a:rPr>
              <a:t>in preparation for:</a:t>
            </a:r>
            <a:endParaRPr lang="en-GB" sz="900" kern="1400" spc="-90" dirty="0">
              <a:solidFill>
                <a:schemeClr val="bg1"/>
              </a:solidFill>
              <a:latin typeface="Calibri" panose="020F0502020204030204" pitchFamily="34" charset="0"/>
            </a:endParaRPr>
          </a:p>
          <a:p>
            <a:r>
              <a:rPr lang="en-GB" sz="2800" b="1" kern="1400" spc="-180" dirty="0" smtClean="0">
                <a:solidFill>
                  <a:schemeClr val="bg1"/>
                </a:solidFill>
                <a:latin typeface="Calibri" panose="020F0502020204030204" pitchFamily="34" charset="0"/>
              </a:rPr>
              <a:t>Palm </a:t>
            </a:r>
            <a:r>
              <a:rPr lang="en-GB" sz="2800" b="1" kern="1400" spc="-180" dirty="0">
                <a:solidFill>
                  <a:schemeClr val="bg1"/>
                </a:solidFill>
                <a:latin typeface="Calibri" panose="020F0502020204030204" pitchFamily="34" charset="0"/>
              </a:rPr>
              <a:t>Sunday </a:t>
            </a:r>
            <a:endParaRPr lang="en-GB" sz="2800" b="1" kern="1400" spc="-180" dirty="0" smtClean="0">
              <a:solidFill>
                <a:schemeClr val="bg1"/>
              </a:solidFill>
              <a:latin typeface="Calibri" panose="020F0502020204030204" pitchFamily="34" charset="0"/>
            </a:endParaRPr>
          </a:p>
          <a:p>
            <a:r>
              <a:rPr lang="en-GB" sz="2800" b="1" kern="1400" spc="-90" dirty="0" smtClean="0">
                <a:solidFill>
                  <a:schemeClr val="bg1"/>
                </a:solidFill>
                <a:latin typeface="Calibri" panose="020F0502020204030204" pitchFamily="34" charset="0"/>
              </a:rPr>
              <a:t>Lent </a:t>
            </a:r>
            <a:r>
              <a:rPr lang="en-GB" sz="2800" b="1" kern="1400" spc="-90" dirty="0">
                <a:solidFill>
                  <a:schemeClr val="bg1"/>
                </a:solidFill>
                <a:latin typeface="Calibri" panose="020F0502020204030204" pitchFamily="34" charset="0"/>
              </a:rPr>
              <a:t>2023</a:t>
            </a:r>
            <a:endParaRPr lang="en-GB" sz="900" kern="1400" spc="-9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3" name="Subtitle 2"/>
          <p:cNvSpPr txBox="1">
            <a:spLocks/>
          </p:cNvSpPr>
          <p:nvPr/>
        </p:nvSpPr>
        <p:spPr>
          <a:xfrm>
            <a:off x="99264" y="1474967"/>
            <a:ext cx="1740010" cy="20025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GB" sz="4800" b="1" dirty="0" smtClean="0">
                <a:solidFill>
                  <a:schemeClr val="bg1"/>
                </a:solidFill>
              </a:rPr>
              <a:t>US</a:t>
            </a:r>
            <a:endParaRPr lang="en-GB" sz="3200" b="1" dirty="0" smtClean="0">
              <a:solidFill>
                <a:schemeClr val="bg1"/>
              </a:solidFill>
            </a:endParaRPr>
          </a:p>
        </p:txBody>
      </p:sp>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2861</TotalTime>
  <Words>483</Words>
  <Application>Microsoft Office PowerPoint</Application>
  <PresentationFormat>On-screen Show (4:3)</PresentationFormat>
  <Paragraphs>133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35</cp:revision>
  <dcterms:created xsi:type="dcterms:W3CDTF">2023-01-20T21:35:46Z</dcterms:created>
  <dcterms:modified xsi:type="dcterms:W3CDTF">2023-01-22T21:35:52Z</dcterms:modified>
</cp:coreProperties>
</file>