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266" r:id="rId2"/>
    <p:sldId id="279" r:id="rId3"/>
    <p:sldId id="271" r:id="rId4"/>
    <p:sldId id="269" r:id="rId5"/>
    <p:sldId id="274" r:id="rId6"/>
    <p:sldId id="275" r:id="rId7"/>
    <p:sldId id="270" r:id="rId8"/>
    <p:sldId id="268" r:id="rId9"/>
    <p:sldId id="280" r:id="rId10"/>
    <p:sldId id="256" r:id="rId11"/>
    <p:sldId id="261" r:id="rId12"/>
    <p:sldId id="258" r:id="rId13"/>
    <p:sldId id="262" r:id="rId14"/>
    <p:sldId id="263" r:id="rId15"/>
    <p:sldId id="264" r:id="rId16"/>
    <p:sldId id="260" r:id="rId17"/>
    <p:sldId id="265" r:id="rId18"/>
    <p:sldId id="267" r:id="rId19"/>
    <p:sldId id="276" r:id="rId20"/>
    <p:sldId id="277" r:id="rId21"/>
    <p:sldId id="272" r:id="rId22"/>
    <p:sldId id="273" r:id="rId23"/>
    <p:sldId id="278" r:id="rId24"/>
    <p:sldId id="281"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A6EB"/>
    <a:srgbClr val="6334BE"/>
    <a:srgbClr val="4D18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69" d="100"/>
          <a:sy n="69" d="100"/>
        </p:scale>
        <p:origin x="67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F954E3F-6DE7-42EA-9965-2B8637D4D678}" type="datetimeFigureOut">
              <a:rPr lang="en-IE" smtClean="0"/>
              <a:t>24/01/2023</a:t>
            </a:fld>
            <a:endParaRPr lang="en-IE"/>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D9C8F3F-8C13-4157-9AC4-BC8AFCDAC6FE}" type="slidenum">
              <a:rPr lang="en-IE" smtClean="0"/>
              <a:t>‹#›</a:t>
            </a:fld>
            <a:endParaRPr lang="en-IE"/>
          </a:p>
        </p:txBody>
      </p:sp>
    </p:spTree>
    <p:extLst>
      <p:ext uri="{BB962C8B-B14F-4D97-AF65-F5344CB8AC3E}">
        <p14:creationId xmlns:p14="http://schemas.microsoft.com/office/powerpoint/2010/main" val="145581952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24/01/2023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51507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24/01/2023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90040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24/01/2023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45828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24/01/2023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25149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29FED7-9AF9-4281-820B-CA5275D7DB91}" type="datetimeFigureOut">
              <a:rPr lang="en-IE" smtClean="0"/>
              <a:t>24/01/2023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239953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29FED7-9AF9-4281-820B-CA5275D7DB91}" type="datetimeFigureOut">
              <a:rPr lang="en-IE" smtClean="0"/>
              <a:t>24/01/2023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400812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29FED7-9AF9-4281-820B-CA5275D7DB91}" type="datetimeFigureOut">
              <a:rPr lang="en-IE" smtClean="0"/>
              <a:t>24/01/2023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2468408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29FED7-9AF9-4281-820B-CA5275D7DB91}" type="datetimeFigureOut">
              <a:rPr lang="en-IE" smtClean="0"/>
              <a:t>24/01/2023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810032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9FED7-9AF9-4281-820B-CA5275D7DB91}" type="datetimeFigureOut">
              <a:rPr lang="en-IE" smtClean="0"/>
              <a:t>24/01/2023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178969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29FED7-9AF9-4281-820B-CA5275D7DB91}" type="datetimeFigureOut">
              <a:rPr lang="en-IE" smtClean="0"/>
              <a:t>24/01/2023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171530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29FED7-9AF9-4281-820B-CA5275D7DB91}" type="datetimeFigureOut">
              <a:rPr lang="en-IE" smtClean="0"/>
              <a:t>24/01/2023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98888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9FED7-9AF9-4281-820B-CA5275D7DB91}" type="datetimeFigureOut">
              <a:rPr lang="en-IE" smtClean="0"/>
              <a:t>24/01/2023</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7C97E-15AE-4681-A680-944EA98045CA}" type="slidenum">
              <a:rPr lang="en-IE" smtClean="0"/>
              <a:t>‹#›</a:t>
            </a:fld>
            <a:endParaRPr lang="en-IE"/>
          </a:p>
        </p:txBody>
      </p:sp>
    </p:spTree>
    <p:extLst>
      <p:ext uri="{BB962C8B-B14F-4D97-AF65-F5344CB8AC3E}">
        <p14:creationId xmlns:p14="http://schemas.microsoft.com/office/powerpoint/2010/main" val="4230997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1638728" cy="6858000"/>
          </a:xfrm>
          <a:prstGeom prst="rect">
            <a:avLst/>
          </a:prstGeom>
          <a:solidFill>
            <a:srgbClr val="BDA6EB"/>
          </a:solidFill>
          <a:ln w="19050">
            <a:solidFill>
              <a:srgbClr val="633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380" t="2032" r="3071" b="31490"/>
          <a:stretch/>
        </p:blipFill>
        <p:spPr>
          <a:xfrm>
            <a:off x="32847" y="97604"/>
            <a:ext cx="1569922" cy="1115637"/>
          </a:xfrm>
          <a:prstGeom prst="rect">
            <a:avLst/>
          </a:prstGeom>
        </p:spPr>
      </p:pic>
      <p:sp>
        <p:nvSpPr>
          <p:cNvPr id="7" name="TextBox 6"/>
          <p:cNvSpPr txBox="1"/>
          <p:nvPr/>
        </p:nvSpPr>
        <p:spPr>
          <a:xfrm>
            <a:off x="68579" y="5474970"/>
            <a:ext cx="1511329" cy="1323439"/>
          </a:xfrm>
          <a:prstGeom prst="rect">
            <a:avLst/>
          </a:prstGeom>
          <a:noFill/>
        </p:spPr>
        <p:txBody>
          <a:bodyPr wrap="square" rtlCol="0">
            <a:spAutoFit/>
          </a:bodyPr>
          <a:lstStyle/>
          <a:p>
            <a:pPr algn="ctr"/>
            <a:r>
              <a:rPr lang="en-IE" sz="2000" b="1" dirty="0" smtClean="0"/>
              <a:t>Small group faith sharing resource for LENT 2023</a:t>
            </a:r>
            <a:endParaRPr lang="en-IE" sz="2000" b="1" dirty="0"/>
          </a:p>
        </p:txBody>
      </p:sp>
      <p:sp>
        <p:nvSpPr>
          <p:cNvPr id="8" name="TextBox 7"/>
          <p:cNvSpPr txBox="1"/>
          <p:nvPr/>
        </p:nvSpPr>
        <p:spPr>
          <a:xfrm>
            <a:off x="1929384" y="1371600"/>
            <a:ext cx="6958584" cy="6093976"/>
          </a:xfrm>
          <a:prstGeom prst="rect">
            <a:avLst/>
          </a:prstGeom>
          <a:noFill/>
        </p:spPr>
        <p:txBody>
          <a:bodyPr wrap="square" rtlCol="0">
            <a:spAutoFit/>
          </a:bodyPr>
          <a:lstStyle/>
          <a:p>
            <a:pPr algn="ctr"/>
            <a:r>
              <a:rPr lang="en-IE" sz="2000" dirty="0" smtClean="0"/>
              <a:t>This evening we will get the chance to explore </a:t>
            </a:r>
          </a:p>
          <a:p>
            <a:pPr algn="ctr"/>
            <a:r>
              <a:rPr lang="en-IE" sz="2000" dirty="0" smtClean="0"/>
              <a:t>a Toolkit for Leaders:</a:t>
            </a:r>
          </a:p>
          <a:p>
            <a:endParaRPr lang="en-IE" sz="2000" dirty="0" smtClean="0"/>
          </a:p>
          <a:p>
            <a:pPr marL="342900" indent="-342900">
              <a:lnSpc>
                <a:spcPct val="200000"/>
              </a:lnSpc>
              <a:buFont typeface="Arial" panose="020B0604020202020204" pitchFamily="34" charset="0"/>
              <a:buChar char="•"/>
            </a:pPr>
            <a:r>
              <a:rPr lang="en-IE" sz="2000" dirty="0" smtClean="0"/>
              <a:t>Understand more what the resource is about and who it is for</a:t>
            </a:r>
          </a:p>
          <a:p>
            <a:pPr marL="342900" indent="-342900">
              <a:lnSpc>
                <a:spcPct val="200000"/>
              </a:lnSpc>
              <a:buFont typeface="Arial" panose="020B0604020202020204" pitchFamily="34" charset="0"/>
              <a:buChar char="•"/>
            </a:pPr>
            <a:r>
              <a:rPr lang="en-IE" sz="2000" dirty="0" smtClean="0"/>
              <a:t>Learn about Small </a:t>
            </a:r>
            <a:r>
              <a:rPr lang="en-IE" sz="2000" dirty="0" err="1" smtClean="0"/>
              <a:t>Groupwork</a:t>
            </a:r>
            <a:r>
              <a:rPr lang="en-IE" sz="2000" dirty="0" smtClean="0"/>
              <a:t> and Faith Sharing</a:t>
            </a:r>
          </a:p>
          <a:p>
            <a:pPr marL="342900" indent="-342900">
              <a:lnSpc>
                <a:spcPct val="200000"/>
              </a:lnSpc>
              <a:buFont typeface="Arial" panose="020B0604020202020204" pitchFamily="34" charset="0"/>
              <a:buChar char="•"/>
            </a:pPr>
            <a:r>
              <a:rPr lang="en-IE" sz="2000" dirty="0" smtClean="0"/>
              <a:t>Look at the Structure of the ‘People of Hope’ resource</a:t>
            </a:r>
          </a:p>
          <a:p>
            <a:pPr marL="342900" indent="-342900">
              <a:lnSpc>
                <a:spcPct val="200000"/>
              </a:lnSpc>
              <a:buFont typeface="Arial" panose="020B0604020202020204" pitchFamily="34" charset="0"/>
              <a:buChar char="•"/>
            </a:pPr>
            <a:r>
              <a:rPr lang="en-IE" sz="2000" dirty="0" smtClean="0"/>
              <a:t>View one of the sessions and how it might run</a:t>
            </a:r>
          </a:p>
          <a:p>
            <a:pPr marL="342900" indent="-342900">
              <a:lnSpc>
                <a:spcPct val="200000"/>
              </a:lnSpc>
              <a:buFont typeface="Arial" panose="020B0604020202020204" pitchFamily="34" charset="0"/>
              <a:buChar char="•"/>
            </a:pPr>
            <a:r>
              <a:rPr lang="en-IE" sz="2000" dirty="0" smtClean="0"/>
              <a:t>Practical ideas and suggestions for making it work</a:t>
            </a:r>
          </a:p>
          <a:p>
            <a:pPr marL="342900" indent="-342900">
              <a:lnSpc>
                <a:spcPct val="200000"/>
              </a:lnSpc>
              <a:buFont typeface="Arial" panose="020B0604020202020204" pitchFamily="34" charset="0"/>
              <a:buChar char="•"/>
            </a:pPr>
            <a:r>
              <a:rPr lang="en-IE" sz="2000" dirty="0" smtClean="0"/>
              <a:t>Have a chance to ask questions and make comments</a:t>
            </a:r>
          </a:p>
          <a:p>
            <a:endParaRPr lang="en-IE" dirty="0" smtClean="0"/>
          </a:p>
          <a:p>
            <a:endParaRPr lang="en-IE" dirty="0" smtClean="0"/>
          </a:p>
          <a:p>
            <a:endParaRPr lang="en-IE" dirty="0" smtClean="0"/>
          </a:p>
          <a:p>
            <a:endParaRPr lang="en-IE" dirty="0" smtClean="0"/>
          </a:p>
          <a:p>
            <a:endParaRPr lang="en-IE" dirty="0"/>
          </a:p>
        </p:txBody>
      </p:sp>
      <p:sp>
        <p:nvSpPr>
          <p:cNvPr id="9" name="TextBox 8"/>
          <p:cNvSpPr txBox="1"/>
          <p:nvPr/>
        </p:nvSpPr>
        <p:spPr>
          <a:xfrm>
            <a:off x="1929384" y="283464"/>
            <a:ext cx="6958584" cy="1015663"/>
          </a:xfrm>
          <a:prstGeom prst="rect">
            <a:avLst/>
          </a:prstGeom>
          <a:noFill/>
        </p:spPr>
        <p:txBody>
          <a:bodyPr wrap="square" rtlCol="0">
            <a:spAutoFit/>
          </a:bodyPr>
          <a:lstStyle/>
          <a:p>
            <a:pPr algn="ctr"/>
            <a:r>
              <a:rPr lang="en-IE" sz="6000" dirty="0" smtClean="0">
                <a:solidFill>
                  <a:srgbClr val="C00000"/>
                </a:solidFill>
                <a:latin typeface="Bauhaus 93" panose="04030905020B02020C02" pitchFamily="82" charset="0"/>
              </a:rPr>
              <a:t>WELCOME!</a:t>
            </a:r>
            <a:endParaRPr lang="en-IE" sz="6000" dirty="0">
              <a:solidFill>
                <a:srgbClr val="C00000"/>
              </a:solidFill>
              <a:latin typeface="Bauhaus 93" panose="04030905020B02020C02" pitchFamily="82" charset="0"/>
            </a:endParaRPr>
          </a:p>
        </p:txBody>
      </p:sp>
    </p:spTree>
    <p:extLst>
      <p:ext uri="{BB962C8B-B14F-4D97-AF65-F5344CB8AC3E}">
        <p14:creationId xmlns:p14="http://schemas.microsoft.com/office/powerpoint/2010/main" val="209329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fade">
                                      <p:cBhvr>
                                        <p:cTn id="30" dur="500"/>
                                        <p:tgtEl>
                                          <p:spTgt spid="8">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fade">
                                      <p:cBhvr>
                                        <p:cTn id="35" dur="500"/>
                                        <p:tgtEl>
                                          <p:spTgt spid="8">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xEl>
                                              <p:pRg st="8" end="8"/>
                                            </p:txEl>
                                          </p:spTgt>
                                        </p:tgtEl>
                                        <p:attrNameLst>
                                          <p:attrName>style.visibility</p:attrName>
                                        </p:attrNameLst>
                                      </p:cBhvr>
                                      <p:to>
                                        <p:strVal val="visible"/>
                                      </p:to>
                                    </p:set>
                                    <p:animEffect transition="in" filter="fade">
                                      <p:cBhvr>
                                        <p:cTn id="40"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1" y="-73891"/>
            <a:ext cx="2133601"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2" descr="https://www.missionministry.ie/wp-content/uploads/sites/8/2021/09/m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80" y="153284"/>
            <a:ext cx="2971355" cy="622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eople of Hope Logo with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4th </a:t>
            </a:r>
            <a:r>
              <a:rPr lang="en-GB" sz="2800" b="1" kern="1400" spc="-90" dirty="0">
                <a:solidFill>
                  <a:schemeClr val="bg1"/>
                </a:solidFill>
                <a:latin typeface="Calibri" panose="020F0502020204030204" pitchFamily="34" charset="0"/>
              </a:rPr>
              <a:t>Sunday </a:t>
            </a:r>
            <a:endParaRPr lang="en-GB" sz="2800" b="1" kern="1400" spc="-90" dirty="0" smtClean="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0" name="Subtitle 2"/>
          <p:cNvSpPr>
            <a:spLocks noGrp="1"/>
          </p:cNvSpPr>
          <p:nvPr>
            <p:ph type="subTitle" idx="1"/>
          </p:nvPr>
        </p:nvSpPr>
        <p:spPr>
          <a:xfrm>
            <a:off x="2203917" y="5880712"/>
            <a:ext cx="6759975" cy="626918"/>
          </a:xfrm>
        </p:spPr>
        <p:txBody>
          <a:bodyPr>
            <a:normAutofit fontScale="85000" lnSpcReduction="20000"/>
          </a:bodyPr>
          <a:lstStyle/>
          <a:p>
            <a:r>
              <a:rPr lang="en-GB" sz="5400" b="1" dirty="0" smtClean="0"/>
              <a:t>BLIND MAN</a:t>
            </a:r>
            <a:endParaRPr lang="en-IE" sz="5400" b="1" dirty="0"/>
          </a:p>
        </p:txBody>
      </p:sp>
      <p:pic>
        <p:nvPicPr>
          <p:cNvPr id="2" name="Picture 2" descr="Free Illuminated Eyes of a Man Stock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3915" y="1092997"/>
            <a:ext cx="6759975" cy="450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718046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92364" y="-49610"/>
            <a:ext cx="2241863"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Subtitle 2"/>
          <p:cNvSpPr>
            <a:spLocks noGrp="1"/>
          </p:cNvSpPr>
          <p:nvPr>
            <p:ph type="subTitle" idx="1"/>
          </p:nvPr>
        </p:nvSpPr>
        <p:spPr>
          <a:xfrm>
            <a:off x="99264" y="1474967"/>
            <a:ext cx="1740010" cy="1295942"/>
          </a:xfrm>
        </p:spPr>
        <p:txBody>
          <a:bodyPr>
            <a:noAutofit/>
          </a:bodyPr>
          <a:lstStyle/>
          <a:p>
            <a:pPr>
              <a:spcBef>
                <a:spcPts val="0"/>
              </a:spcBef>
            </a:pPr>
            <a:r>
              <a:rPr lang="en-GB" sz="4400" b="1" dirty="0" smtClean="0">
                <a:solidFill>
                  <a:schemeClr val="bg1"/>
                </a:solidFill>
              </a:rPr>
              <a:t>BLIND</a:t>
            </a:r>
          </a:p>
          <a:p>
            <a:pPr>
              <a:spcBef>
                <a:spcPts val="0"/>
              </a:spcBef>
            </a:pPr>
            <a:r>
              <a:rPr lang="en-GB" sz="4400" b="1" dirty="0" smtClean="0">
                <a:solidFill>
                  <a:schemeClr val="bg1"/>
                </a:solidFill>
              </a:rPr>
              <a:t>MAN</a:t>
            </a:r>
          </a:p>
        </p:txBody>
      </p:sp>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GATHER</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15"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4620" t="4005" r="65494" b="65941"/>
          <a:stretch>
            <a:fillRect/>
          </a:stretch>
        </p:blipFill>
        <p:spPr bwMode="auto">
          <a:xfrm>
            <a:off x="2232865" y="183641"/>
            <a:ext cx="900000" cy="8368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p:cNvSpPr/>
          <p:nvPr/>
        </p:nvSpPr>
        <p:spPr>
          <a:xfrm>
            <a:off x="2452253" y="1993417"/>
            <a:ext cx="6285345" cy="2640146"/>
          </a:xfrm>
          <a:prstGeom prst="rect">
            <a:avLst/>
          </a:prstGeom>
        </p:spPr>
        <p:txBody>
          <a:bodyPr wrap="square">
            <a:spAutoFit/>
          </a:bodyPr>
          <a:lstStyle/>
          <a:p>
            <a:pPr>
              <a:lnSpc>
                <a:spcPct val="119000"/>
              </a:lnSpc>
            </a:pPr>
            <a:r>
              <a:rPr lang="en-GB" sz="2800" i="1" dirty="0" smtClean="0"/>
              <a:t>Take </a:t>
            </a:r>
            <a:r>
              <a:rPr lang="en-GB" sz="2800" i="1" dirty="0"/>
              <a:t>a moment to greet each other and share anything that has stayed with you since last week.</a:t>
            </a:r>
            <a:endParaRPr lang="en-GB" sz="2800" dirty="0"/>
          </a:p>
          <a:p>
            <a:r>
              <a:rPr lang="en-GB" dirty="0"/>
              <a:t> </a:t>
            </a:r>
          </a:p>
          <a:p>
            <a:pPr>
              <a:lnSpc>
                <a:spcPct val="119000"/>
              </a:lnSpc>
            </a:pPr>
            <a:endParaRPr lang="en-GB" sz="2000" kern="1400" dirty="0" smtClean="0">
              <a:ln>
                <a:noFill/>
              </a:ln>
              <a:solidFill>
                <a:srgbClr val="000000"/>
              </a:solidFill>
              <a:effectLst/>
              <a:latin typeface="Calibri" panose="020F0502020204030204" pitchFamily="34" charset="0"/>
            </a:endParaRPr>
          </a:p>
          <a:p>
            <a:pPr>
              <a:lnSpc>
                <a:spcPct val="119000"/>
              </a:lnSpc>
              <a:spcAft>
                <a:spcPts val="600"/>
              </a:spcAft>
            </a:pPr>
            <a:r>
              <a:rPr lang="en-GB" sz="2000" kern="1400" dirty="0" smtClean="0">
                <a:ln>
                  <a:noFill/>
                </a:ln>
                <a:solidFill>
                  <a:srgbClr val="000000"/>
                </a:solidFill>
                <a:effectLst/>
                <a:latin typeface="Calibri" panose="020F0502020204030204" pitchFamily="34" charset="0"/>
              </a:rPr>
              <a:t> </a:t>
            </a:r>
            <a:endParaRPr lang="en-GB" sz="2000" kern="1400" dirty="0">
              <a:ln>
                <a:noFill/>
              </a:ln>
              <a:solidFill>
                <a:srgbClr val="000000"/>
              </a:solidFill>
              <a:effectLst/>
              <a:latin typeface="Calibri" panose="020F0502020204030204" pitchFamily="34" charset="0"/>
            </a:endParaRPr>
          </a:p>
        </p:txBody>
      </p:sp>
      <p:sp>
        <p:nvSpPr>
          <p:cNvPr id="4" name="Rectangle 3"/>
          <p:cNvSpPr/>
          <p:nvPr/>
        </p:nvSpPr>
        <p:spPr>
          <a:xfrm>
            <a:off x="2452252" y="4840132"/>
            <a:ext cx="5980547" cy="1117870"/>
          </a:xfrm>
          <a:prstGeom prst="rect">
            <a:avLst/>
          </a:prstGeom>
        </p:spPr>
        <p:txBody>
          <a:bodyPr wrap="square">
            <a:spAutoFit/>
          </a:bodyPr>
          <a:lstStyle/>
          <a:p>
            <a:pPr algn="r">
              <a:lnSpc>
                <a:spcPct val="119000"/>
              </a:lnSpc>
            </a:pPr>
            <a:r>
              <a:rPr lang="en-GB" sz="2800" i="1" kern="1400" dirty="0" smtClean="0">
                <a:solidFill>
                  <a:srgbClr val="000000"/>
                </a:solidFill>
                <a:latin typeface="Calibri" panose="020F0502020204030204" pitchFamily="34" charset="0"/>
              </a:rPr>
              <a:t>We pause for a moment </a:t>
            </a:r>
          </a:p>
          <a:p>
            <a:pPr algn="r">
              <a:lnSpc>
                <a:spcPct val="119000"/>
              </a:lnSpc>
            </a:pPr>
            <a:r>
              <a:rPr lang="en-GB" sz="2800" i="1" kern="1400" dirty="0" smtClean="0">
                <a:solidFill>
                  <a:srgbClr val="000000"/>
                </a:solidFill>
                <a:latin typeface="Calibri" panose="020F0502020204030204" pitchFamily="34" charset="0"/>
              </a:rPr>
              <a:t>to prepare to listen to God’s Word</a:t>
            </a:r>
            <a:endParaRPr lang="en-GB" sz="1400" kern="1400" dirty="0">
              <a:ln>
                <a:noFill/>
              </a:ln>
              <a:solidFill>
                <a:srgbClr val="000000"/>
              </a:solidFill>
              <a:effectLst/>
              <a:latin typeface="Calibri" panose="020F0502020204030204" pitchFamily="34" charset="0"/>
            </a:endParaRPr>
          </a:p>
        </p:txBody>
      </p:sp>
      <p:sp>
        <p:nvSpPr>
          <p:cNvPr id="13" name="Rectangle 12"/>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4th </a:t>
            </a:r>
            <a:r>
              <a:rPr lang="en-GB" sz="2800" b="1" kern="1400" spc="-90" dirty="0">
                <a:solidFill>
                  <a:schemeClr val="bg1"/>
                </a:solidFill>
                <a:latin typeface="Calibri" panose="020F0502020204030204" pitchFamily="34" charset="0"/>
              </a:rPr>
              <a:t>Sunday </a:t>
            </a:r>
            <a:endParaRPr lang="en-GB" sz="2800" b="1" kern="1400" spc="-90" dirty="0" smtClean="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34383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29117" y="-73891"/>
            <a:ext cx="2133601"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36903" t="3906" r="33006" b="66158"/>
          <a:stretch>
            <a:fillRect/>
          </a:stretch>
        </p:blipFill>
        <p:spPr bwMode="auto">
          <a:xfrm>
            <a:off x="2232865" y="187653"/>
            <a:ext cx="901475" cy="8252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5400" b="1" i="0" u="none" strike="noStrike" cap="none" normalizeH="0" baseline="0" dirty="0" smtClean="0">
                <a:ln>
                  <a:noFill/>
                </a:ln>
                <a:solidFill>
                  <a:srgbClr val="000000"/>
                </a:solidFill>
                <a:effectLst/>
                <a:latin typeface="Showcard Gothic" panose="04020904020102020604" pitchFamily="82" charset="0"/>
              </a:rPr>
              <a:t>HEAR</a:t>
            </a:r>
          </a:p>
        </p:txBody>
      </p:sp>
      <p:sp>
        <p:nvSpPr>
          <p:cNvPr id="3" name="TextBox 2"/>
          <p:cNvSpPr txBox="1"/>
          <p:nvPr/>
        </p:nvSpPr>
        <p:spPr>
          <a:xfrm>
            <a:off x="2232865" y="1012870"/>
            <a:ext cx="6652515" cy="1015663"/>
          </a:xfrm>
          <a:prstGeom prst="rect">
            <a:avLst/>
          </a:prstGeom>
          <a:noFill/>
        </p:spPr>
        <p:txBody>
          <a:bodyPr wrap="square" rtlCol="0">
            <a:spAutoFit/>
          </a:bodyPr>
          <a:lstStyle/>
          <a:p>
            <a:r>
              <a:rPr lang="en-IE" altLang="en-US" i="1" dirty="0">
                <a:solidFill>
                  <a:srgbClr val="000000"/>
                </a:solidFill>
                <a:latin typeface="Calibri" panose="020F0502020204030204" pitchFamily="34" charset="0"/>
              </a:rPr>
              <a:t>We listen now to words from the Gospel of </a:t>
            </a:r>
            <a:r>
              <a:rPr lang="en-IE" altLang="en-US" i="1" dirty="0" smtClean="0">
                <a:solidFill>
                  <a:srgbClr val="000000"/>
                </a:solidFill>
                <a:latin typeface="Calibri" panose="020F0502020204030204" pitchFamily="34" charset="0"/>
              </a:rPr>
              <a:t>John       </a:t>
            </a:r>
            <a:r>
              <a:rPr lang="en-IE" sz="1400" i="1" dirty="0"/>
              <a:t>[Jn9:1,6-9,13-17,34-38]</a:t>
            </a:r>
            <a:endParaRPr lang="en-IE" sz="1400" dirty="0"/>
          </a:p>
          <a:p>
            <a:r>
              <a:rPr lang="en-IE" dirty="0"/>
              <a:t> </a:t>
            </a:r>
          </a:p>
          <a:p>
            <a:pPr algn="just" eaLnBrk="0" fontAlgn="base" hangingPunct="0">
              <a:spcBef>
                <a:spcPct val="0"/>
              </a:spcBef>
              <a:spcAft>
                <a:spcPct val="0"/>
              </a:spcAf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4" name="Text Box 4"/>
          <p:cNvSpPr txBox="1">
            <a:spLocks noChangeArrowheads="1"/>
          </p:cNvSpPr>
          <p:nvPr/>
        </p:nvSpPr>
        <p:spPr bwMode="auto">
          <a:xfrm>
            <a:off x="2346036" y="1914980"/>
            <a:ext cx="6437746" cy="4532001"/>
          </a:xfrm>
          <a:prstGeom prst="rect">
            <a:avLst/>
          </a:prstGeom>
          <a:noFill/>
          <a:ln w="635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r>
              <a:rPr lang="en-GB" sz="1400" b="1" dirty="0"/>
              <a:t>As Jesus went along, he saw a man who had been blind from birth. He spat on the ground, made a paste with the spittle, put this over the eyes of the blind man, and said to him, ‘Go and wash in the Pool of Siloam’ (a name that means ‘sent’). So the blind man went off and washed himself, and came away with his sight restored.</a:t>
            </a:r>
            <a:endParaRPr lang="en-GB" sz="1400" dirty="0"/>
          </a:p>
          <a:p>
            <a:r>
              <a:rPr lang="en-GB" sz="1400" b="1" dirty="0"/>
              <a:t>His neighbours and people who earlier had seen him begging said, ‘Isn’t this the man who used to sit and beg?’ Some said, ‘Yes, it is the same one.’ Others said, ‘No, he only looks like him.’ The man himself said, ‘I am the man.’</a:t>
            </a:r>
            <a:endParaRPr lang="en-GB" sz="1400" dirty="0"/>
          </a:p>
          <a:p>
            <a:r>
              <a:rPr lang="en-GB" sz="1400" b="1" dirty="0"/>
              <a:t>They brought the man who had been blind to the Pharisees. It had been a </a:t>
            </a:r>
            <a:r>
              <a:rPr lang="en-GB" sz="1400" b="1" dirty="0" err="1"/>
              <a:t>sabbath</a:t>
            </a:r>
            <a:r>
              <a:rPr lang="en-GB" sz="1400" b="1" dirty="0"/>
              <a:t> day when Jesus made the paste and opened the man’s eyes, so when the Pharisees asked him how he had come to see, he said, ‘He put a paste on my eyes, and I washed, and I can see.’ Then some of the Pharisees said, ‘This man cannot be from God: he does not keep the </a:t>
            </a:r>
            <a:r>
              <a:rPr lang="en-GB" sz="1400" b="1" dirty="0" err="1"/>
              <a:t>sabbath</a:t>
            </a:r>
            <a:r>
              <a:rPr lang="en-GB" sz="1400" b="1" dirty="0"/>
              <a:t>.’ Others said, ‘How could a sinner produce signs like this?’ And there was disagreement among them. So they spoke to the blind man again, ‘What have you to say about him yourself, now that he has opened your eyes?’ ‘He is a prophet’ replied the man.</a:t>
            </a:r>
            <a:endParaRPr lang="en-GB" sz="1400" dirty="0"/>
          </a:p>
          <a:p>
            <a:r>
              <a:rPr lang="en-GB" sz="1400" b="1" dirty="0"/>
              <a:t>‘Are you trying to teach us,’ they replied ‘and you a sinner through and through, since you were born!’ And they drove him away.</a:t>
            </a:r>
            <a:endParaRPr lang="en-GB" sz="1400" dirty="0"/>
          </a:p>
          <a:p>
            <a:r>
              <a:rPr lang="en-GB" sz="1400" b="1" dirty="0"/>
              <a:t>Jesus heard they had driven him away, and when he found him he said to him, ‘Do you believe in the Son of Man?’ ‘Sir,’ the man replied ‘tell me who he is so that I may believe in him.’ Jesus said, ‘You are looking at him; he is speaking to you.’ The man said, ‘Lord, I believe’, and worshipped him</a:t>
            </a:r>
            <a:r>
              <a:rPr lang="en-GB" sz="1400" b="1" dirty="0" smtClean="0"/>
              <a:t>.</a:t>
            </a:r>
            <a:endParaRPr lang="en-GB" sz="1400" dirty="0"/>
          </a:p>
        </p:txBody>
      </p:sp>
      <p:sp>
        <p:nvSpPr>
          <p:cNvPr id="13" name="Text Box 6"/>
          <p:cNvSpPr txBox="1">
            <a:spLocks noChangeArrowheads="1"/>
          </p:cNvSpPr>
          <p:nvPr/>
        </p:nvSpPr>
        <p:spPr bwMode="auto">
          <a:xfrm>
            <a:off x="8305096" y="6040597"/>
            <a:ext cx="633412" cy="733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8000" b="0" i="0" u="none" strike="noStrike" cap="none" normalizeH="0" baseline="0" dirty="0" smtClean="0">
                <a:ln>
                  <a:noFill/>
                </a:ln>
                <a:solidFill>
                  <a:srgbClr val="595959"/>
                </a:solidFill>
                <a:effectLst/>
                <a:latin typeface="Arial Black" panose="020B0A040201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p:nvPr/>
        </p:nvSpPr>
        <p:spPr>
          <a:xfrm>
            <a:off x="2232865" y="1597645"/>
            <a:ext cx="6631755" cy="4941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 Box 5"/>
          <p:cNvSpPr txBox="1">
            <a:spLocks noChangeArrowheads="1"/>
          </p:cNvSpPr>
          <p:nvPr/>
        </p:nvSpPr>
        <p:spPr bwMode="auto">
          <a:xfrm>
            <a:off x="2226505" y="1181556"/>
            <a:ext cx="608013" cy="733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8000" b="0" i="0" u="none" strike="noStrike" cap="none" normalizeH="0" baseline="0" dirty="0" smtClean="0">
                <a:ln>
                  <a:noFill/>
                </a:ln>
                <a:solidFill>
                  <a:srgbClr val="595959"/>
                </a:solidFill>
                <a:effectLst/>
                <a:latin typeface="Arial Black" panose="020B0A040201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5"/>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4th </a:t>
            </a:r>
            <a:r>
              <a:rPr lang="en-GB" sz="2800" b="1" kern="1400" spc="-90" dirty="0">
                <a:solidFill>
                  <a:schemeClr val="bg1"/>
                </a:solidFill>
                <a:latin typeface="Calibri" panose="020F0502020204030204" pitchFamily="34" charset="0"/>
              </a:rPr>
              <a:t>Sunday </a:t>
            </a:r>
            <a:endParaRPr lang="en-GB" sz="2800" b="1" kern="1400" spc="-90" dirty="0" smtClean="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8" name="Subtitle 2"/>
          <p:cNvSpPr>
            <a:spLocks noGrp="1"/>
          </p:cNvSpPr>
          <p:nvPr>
            <p:ph type="subTitle" idx="1"/>
          </p:nvPr>
        </p:nvSpPr>
        <p:spPr>
          <a:xfrm>
            <a:off x="99264" y="1474967"/>
            <a:ext cx="1740010" cy="2002574"/>
          </a:xfrm>
        </p:spPr>
        <p:txBody>
          <a:bodyPr>
            <a:noAutofit/>
          </a:bodyPr>
          <a:lstStyle/>
          <a:p>
            <a:pPr>
              <a:spcBef>
                <a:spcPts val="0"/>
              </a:spcBef>
            </a:pPr>
            <a:r>
              <a:rPr lang="en-GB" sz="4400" b="1" dirty="0" smtClean="0">
                <a:solidFill>
                  <a:schemeClr val="bg1"/>
                </a:solidFill>
              </a:rPr>
              <a:t>BLIND</a:t>
            </a:r>
          </a:p>
          <a:p>
            <a:pPr>
              <a:spcBef>
                <a:spcPts val="0"/>
              </a:spcBef>
            </a:pPr>
            <a:r>
              <a:rPr lang="en-GB" sz="4400" b="1" dirty="0" smtClean="0">
                <a:solidFill>
                  <a:schemeClr val="bg1"/>
                </a:solidFill>
              </a:rPr>
              <a:t>MAN</a:t>
            </a:r>
            <a:endParaRPr lang="en-IE" sz="4400" b="1" dirty="0">
              <a:solidFill>
                <a:schemeClr val="bg1"/>
              </a:solidFill>
            </a:endParaRPr>
          </a:p>
        </p:txBody>
      </p:sp>
    </p:spTree>
    <p:extLst>
      <p:ext uri="{BB962C8B-B14F-4D97-AF65-F5344CB8AC3E}">
        <p14:creationId xmlns:p14="http://schemas.microsoft.com/office/powerpoint/2010/main" val="370001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83126" y="-49610"/>
            <a:ext cx="2232626"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32865" y="5660888"/>
            <a:ext cx="6631755" cy="1138773"/>
          </a:xfrm>
          <a:prstGeom prst="rect">
            <a:avLst/>
          </a:prstGeom>
          <a:noFill/>
        </p:spPr>
        <p:txBody>
          <a:bodyPr wrap="square" rtlCol="0">
            <a:spAutoFit/>
          </a:bodyPr>
          <a:lstStyle/>
          <a:p>
            <a:pPr marL="342900" indent="-342900">
              <a:buFont typeface="Wingdings 2" panose="05020102010507070707" pitchFamily="18" charset="2"/>
              <a:buChar char=""/>
            </a:pPr>
            <a:r>
              <a:rPr lang="en-GB" sz="2000" b="1" i="1" dirty="0" smtClean="0"/>
              <a:t>What </a:t>
            </a:r>
            <a:r>
              <a:rPr lang="en-GB" sz="2000" b="1" i="1" dirty="0"/>
              <a:t>is staying with you after hearing the scriptures?</a:t>
            </a:r>
            <a:endParaRPr lang="en-GB" sz="2000" b="1" dirty="0"/>
          </a:p>
          <a:p>
            <a:endParaRPr lang="en-GB" sz="800" dirty="0"/>
          </a:p>
          <a:p>
            <a:pPr marL="342900" indent="-342900">
              <a:buFont typeface="Wingdings 2" panose="05020102010507070707" pitchFamily="18" charset="2"/>
              <a:buChar char="²"/>
            </a:pPr>
            <a:r>
              <a:rPr lang="en-GB" sz="2000" b="1" i="1" dirty="0" smtClean="0"/>
              <a:t>In </a:t>
            </a:r>
            <a:r>
              <a:rPr lang="en-GB" sz="2000" b="1" i="1" dirty="0"/>
              <a:t>what ways </a:t>
            </a:r>
            <a:r>
              <a:rPr lang="en-GB" sz="2000" b="1" i="1" dirty="0" smtClean="0"/>
              <a:t>is </a:t>
            </a:r>
            <a:r>
              <a:rPr lang="en-GB" sz="2000" b="1" i="1" smtClean="0"/>
              <a:t>the Blind </a:t>
            </a:r>
            <a:r>
              <a:rPr lang="en-GB" sz="2000" b="1" i="1" dirty="0" smtClean="0"/>
              <a:t>Man a person of </a:t>
            </a:r>
            <a:r>
              <a:rPr lang="en-GB" sz="2000" b="1" i="1" dirty="0"/>
              <a:t>Hope in the reading</a:t>
            </a:r>
            <a:r>
              <a:rPr lang="en-GB" sz="2000" b="1" i="1" dirty="0" smtClean="0"/>
              <a:t>?</a:t>
            </a:r>
            <a:endParaRPr lang="en-GB" sz="2000" b="1" dirty="0"/>
          </a:p>
        </p:txBody>
      </p:sp>
      <p:pic>
        <p:nvPicPr>
          <p:cNvPr id="4098"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 Box 4"/>
          <p:cNvSpPr txBox="1">
            <a:spLocks noChangeArrowheads="1"/>
          </p:cNvSpPr>
          <p:nvPr/>
        </p:nvSpPr>
        <p:spPr bwMode="auto">
          <a:xfrm>
            <a:off x="2346036" y="1166844"/>
            <a:ext cx="6437746" cy="4368767"/>
          </a:xfrm>
          <a:prstGeom prst="rect">
            <a:avLst/>
          </a:prstGeom>
          <a:noFill/>
          <a:ln w="635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r>
              <a:rPr lang="en-GB" sz="1400" b="1" dirty="0"/>
              <a:t>As Jesus went along, he saw a man who had been blind from birth. He spat on the ground, made a paste with the spittle, put this over the eyes of the blind man, and said to him, ‘Go and wash in the Pool of Siloam’ (a name that means ‘sent’). So the blind man went off and washed himself, and came away with his sight restored.</a:t>
            </a:r>
            <a:endParaRPr lang="en-GB" sz="1400" dirty="0"/>
          </a:p>
          <a:p>
            <a:r>
              <a:rPr lang="en-GB" sz="1400" b="1" dirty="0"/>
              <a:t>His neighbours and people who earlier had seen him begging said, ‘Isn’t this the man who used to sit and beg?’ Some said, ‘Yes, it is the same one.’ Others said, ‘No, he only looks like him.’ The man himself said, ‘I am the man.’</a:t>
            </a:r>
            <a:endParaRPr lang="en-GB" sz="1400" dirty="0"/>
          </a:p>
          <a:p>
            <a:r>
              <a:rPr lang="en-GB" sz="1400" b="1" dirty="0"/>
              <a:t>They brought the man who had been blind to the Pharisees. It had been a </a:t>
            </a:r>
            <a:r>
              <a:rPr lang="en-GB" sz="1400" b="1" dirty="0" err="1"/>
              <a:t>sabbath</a:t>
            </a:r>
            <a:r>
              <a:rPr lang="en-GB" sz="1400" b="1" dirty="0"/>
              <a:t> day when Jesus made the paste and opened the man’s eyes, so when the Pharisees asked him how he had come to see, he said, ‘He put a paste on my eyes, and I washed, and I can see.’ Then some of the Pharisees said, ‘This man cannot be from God: he does not keep the </a:t>
            </a:r>
            <a:r>
              <a:rPr lang="en-GB" sz="1400" b="1" dirty="0" err="1"/>
              <a:t>sabbath</a:t>
            </a:r>
            <a:r>
              <a:rPr lang="en-GB" sz="1400" b="1" dirty="0"/>
              <a:t>.’ Others said, ‘How could a sinner produce signs like this?’ And there was disagreement among them. So they spoke to the blind man again, ‘What have you to say about him yourself, now that he has opened your eyes?’ ‘He is a prophet’ replied the man.</a:t>
            </a:r>
            <a:endParaRPr lang="en-GB" sz="1400" dirty="0"/>
          </a:p>
          <a:p>
            <a:r>
              <a:rPr lang="en-GB" sz="1400" b="1" dirty="0"/>
              <a:t>‘Are you trying to teach us,’ they replied ‘and you a sinner through and through, since you were born!’ And they drove him away.</a:t>
            </a:r>
            <a:endParaRPr lang="en-GB" sz="1400" dirty="0"/>
          </a:p>
          <a:p>
            <a:r>
              <a:rPr lang="en-GB" sz="1400" b="1" dirty="0"/>
              <a:t>Jesus heard they had driven him away, and when he found him he said to him, ‘Do you believe in the Son of Man?’ ‘Sir,’ the man replied ‘tell me who he is so that I may believe in him.’ Jesus said, ‘You are looking at him; he is speaking to you.’ The man said, ‘Lord, I believe’, and worshipped him.</a:t>
            </a:r>
            <a:endParaRPr lang="en-GB" sz="1400" dirty="0"/>
          </a:p>
        </p:txBody>
      </p:sp>
      <p:sp>
        <p:nvSpPr>
          <p:cNvPr id="14" name="Rectangle 13"/>
          <p:cNvSpPr/>
          <p:nvPr/>
        </p:nvSpPr>
        <p:spPr>
          <a:xfrm>
            <a:off x="2232865" y="1089643"/>
            <a:ext cx="6631755" cy="4525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4th </a:t>
            </a:r>
            <a:r>
              <a:rPr lang="en-GB" sz="2800" b="1" kern="1400" spc="-90" dirty="0">
                <a:solidFill>
                  <a:schemeClr val="bg1"/>
                </a:solidFill>
                <a:latin typeface="Calibri" panose="020F0502020204030204" pitchFamily="34" charset="0"/>
              </a:rPr>
              <a:t>Sunday </a:t>
            </a:r>
            <a:endParaRPr lang="en-GB" sz="2800" b="1" kern="1400" spc="-90" dirty="0" smtClean="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8" name="Subtitle 2"/>
          <p:cNvSpPr>
            <a:spLocks noGrp="1"/>
          </p:cNvSpPr>
          <p:nvPr>
            <p:ph type="subTitle" idx="1"/>
          </p:nvPr>
        </p:nvSpPr>
        <p:spPr>
          <a:xfrm>
            <a:off x="99264" y="1474967"/>
            <a:ext cx="1740010" cy="2002574"/>
          </a:xfrm>
        </p:spPr>
        <p:txBody>
          <a:bodyPr>
            <a:noAutofit/>
          </a:bodyPr>
          <a:lstStyle/>
          <a:p>
            <a:pPr>
              <a:spcBef>
                <a:spcPts val="0"/>
              </a:spcBef>
            </a:pPr>
            <a:r>
              <a:rPr lang="en-GB" sz="4400" b="1" dirty="0" smtClean="0">
                <a:solidFill>
                  <a:schemeClr val="bg1"/>
                </a:solidFill>
              </a:rPr>
              <a:t>BLIND</a:t>
            </a:r>
          </a:p>
          <a:p>
            <a:pPr>
              <a:spcBef>
                <a:spcPts val="0"/>
              </a:spcBef>
            </a:pPr>
            <a:r>
              <a:rPr lang="en-GB" sz="4400" b="1" dirty="0" smtClean="0">
                <a:solidFill>
                  <a:schemeClr val="bg1"/>
                </a:solidFill>
              </a:rPr>
              <a:t>MAN</a:t>
            </a:r>
          </a:p>
        </p:txBody>
      </p:sp>
    </p:spTree>
    <p:extLst>
      <p:ext uri="{BB962C8B-B14F-4D97-AF65-F5344CB8AC3E}">
        <p14:creationId xmlns:p14="http://schemas.microsoft.com/office/powerpoint/2010/main" val="302687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101600" y="-49610"/>
            <a:ext cx="2251099"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4098"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Box 11"/>
          <p:cNvSpPr txBox="1"/>
          <p:nvPr/>
        </p:nvSpPr>
        <p:spPr>
          <a:xfrm>
            <a:off x="2232865" y="5984152"/>
            <a:ext cx="6631755" cy="400110"/>
          </a:xfrm>
          <a:prstGeom prst="rect">
            <a:avLst/>
          </a:prstGeom>
          <a:noFill/>
        </p:spPr>
        <p:txBody>
          <a:bodyPr wrap="square" rtlCol="0">
            <a:spAutoFit/>
          </a:bodyPr>
          <a:lstStyle/>
          <a:p>
            <a:pPr marL="342900" indent="-342900">
              <a:buFont typeface="Wingdings 2" panose="05020102010507070707" pitchFamily="18" charset="2"/>
              <a:buChar char=""/>
            </a:pPr>
            <a:r>
              <a:rPr lang="en-GB" sz="2000" b="1" dirty="0" smtClean="0"/>
              <a:t>What are you </a:t>
            </a:r>
            <a:r>
              <a:rPr lang="en-GB" sz="2000" b="1" i="1" dirty="0" smtClean="0"/>
              <a:t>noticing about the image? </a:t>
            </a:r>
            <a:endParaRPr lang="en-GB" sz="2000" b="1" dirty="0"/>
          </a:p>
        </p:txBody>
      </p:sp>
      <p:sp>
        <p:nvSpPr>
          <p:cNvPr id="14" name="Rectangle 13"/>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4th </a:t>
            </a:r>
            <a:r>
              <a:rPr lang="en-GB" sz="2800" b="1" kern="1400" spc="-90" dirty="0">
                <a:solidFill>
                  <a:schemeClr val="bg1"/>
                </a:solidFill>
                <a:latin typeface="Calibri" panose="020F0502020204030204" pitchFamily="34" charset="0"/>
              </a:rPr>
              <a:t>Sunday </a:t>
            </a:r>
            <a:endParaRPr lang="en-GB" sz="2800" b="1" kern="1400" spc="-90" dirty="0" smtClean="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5" name="Subtitle 2"/>
          <p:cNvSpPr>
            <a:spLocks noGrp="1"/>
          </p:cNvSpPr>
          <p:nvPr>
            <p:ph type="subTitle" idx="1"/>
          </p:nvPr>
        </p:nvSpPr>
        <p:spPr>
          <a:xfrm>
            <a:off x="99264" y="1474967"/>
            <a:ext cx="1740010" cy="2002574"/>
          </a:xfrm>
        </p:spPr>
        <p:txBody>
          <a:bodyPr>
            <a:noAutofit/>
          </a:bodyPr>
          <a:lstStyle/>
          <a:p>
            <a:pPr>
              <a:spcBef>
                <a:spcPts val="0"/>
              </a:spcBef>
            </a:pPr>
            <a:r>
              <a:rPr lang="en-GB" sz="4400" b="1" dirty="0" smtClean="0">
                <a:solidFill>
                  <a:schemeClr val="bg1"/>
                </a:solidFill>
              </a:rPr>
              <a:t>BLIND</a:t>
            </a:r>
          </a:p>
          <a:p>
            <a:pPr>
              <a:spcBef>
                <a:spcPts val="0"/>
              </a:spcBef>
            </a:pPr>
            <a:r>
              <a:rPr lang="en-GB" sz="4400" b="1" dirty="0" smtClean="0">
                <a:solidFill>
                  <a:schemeClr val="bg1"/>
                </a:solidFill>
              </a:rPr>
              <a:t>MAN</a:t>
            </a:r>
          </a:p>
        </p:txBody>
      </p:sp>
      <p:pic>
        <p:nvPicPr>
          <p:cNvPr id="10" name="Picture 2" descr="Free Illuminated Eyes of a Man Stock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1623" y="1323897"/>
            <a:ext cx="6759975" cy="450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9360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64654" y="-49610"/>
            <a:ext cx="2214154"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4098"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Box 11"/>
          <p:cNvSpPr txBox="1"/>
          <p:nvPr/>
        </p:nvSpPr>
        <p:spPr>
          <a:xfrm>
            <a:off x="2253625" y="1994044"/>
            <a:ext cx="6631755" cy="3447098"/>
          </a:xfrm>
          <a:prstGeom prst="rect">
            <a:avLst/>
          </a:prstGeom>
          <a:noFill/>
        </p:spPr>
        <p:txBody>
          <a:bodyPr wrap="square" rtlCol="0">
            <a:spAutoFit/>
          </a:bodyPr>
          <a:lstStyle/>
          <a:p>
            <a:pPr marL="342900" indent="-342900">
              <a:buFont typeface="Wingdings 2" panose="05020102010507070707" pitchFamily="18" charset="2"/>
              <a:buChar char=""/>
            </a:pPr>
            <a:r>
              <a:rPr lang="en-GB" sz="2000" b="1" i="1" dirty="0"/>
              <a:t>When have been the moments in your life where you have been enabled to let go of a ‘blindness’ or to see more in the way God sees</a:t>
            </a:r>
            <a:r>
              <a:rPr lang="en-GB" sz="2000" b="1" i="1" dirty="0" smtClean="0"/>
              <a:t>?</a:t>
            </a:r>
            <a:r>
              <a:rPr lang="en-GB" sz="2000" b="1" i="1" dirty="0"/>
              <a:t> </a:t>
            </a:r>
            <a:endParaRPr lang="en-GB" sz="2000" b="1" i="1" dirty="0" smtClean="0"/>
          </a:p>
          <a:p>
            <a:endParaRPr lang="en-GB" sz="2000" b="1" i="1" dirty="0" smtClean="0"/>
          </a:p>
          <a:p>
            <a:pPr marL="342900" indent="-342900">
              <a:buFont typeface="Wingdings 2" panose="05020102010507070707" pitchFamily="18" charset="2"/>
              <a:buChar char=""/>
            </a:pPr>
            <a:r>
              <a:rPr lang="en-GB" sz="2000" b="1" i="1" dirty="0" smtClean="0"/>
              <a:t>Jesus </a:t>
            </a:r>
            <a:r>
              <a:rPr lang="en-GB" sz="2000" b="1" i="1" dirty="0"/>
              <a:t>opened the blind man’s eyes so he could truly see the world and what was important.  What do you need to open your eyes to in your local area or in the world?</a:t>
            </a:r>
            <a:endParaRPr lang="en-GB" sz="2000" b="1" dirty="0"/>
          </a:p>
          <a:p>
            <a:pPr marL="342900" indent="-342900">
              <a:buFont typeface="Wingdings 2" panose="05020102010507070707" pitchFamily="18" charset="2"/>
              <a:buChar char=""/>
            </a:pPr>
            <a:endParaRPr lang="en-GB" sz="2000" b="1" dirty="0"/>
          </a:p>
          <a:p>
            <a:r>
              <a:rPr lang="en-GB" sz="2000" b="1" i="1" dirty="0"/>
              <a:t> </a:t>
            </a:r>
            <a:endParaRPr lang="en-GB" sz="2000" b="1" dirty="0"/>
          </a:p>
          <a:p>
            <a:r>
              <a:rPr lang="en-GB" dirty="0"/>
              <a:t> </a:t>
            </a:r>
          </a:p>
          <a:p>
            <a:pPr marL="342900" indent="-342900">
              <a:buFont typeface="Wingdings 2" panose="05020102010507070707" pitchFamily="18" charset="2"/>
              <a:buChar char=""/>
            </a:pPr>
            <a:endParaRPr lang="en-GB" sz="2000" b="1" dirty="0"/>
          </a:p>
        </p:txBody>
      </p:sp>
      <p:sp>
        <p:nvSpPr>
          <p:cNvPr id="13" name="Rectangle 12"/>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4th </a:t>
            </a:r>
            <a:r>
              <a:rPr lang="en-GB" sz="2800" b="1" kern="1400" spc="-90" dirty="0">
                <a:solidFill>
                  <a:schemeClr val="bg1"/>
                </a:solidFill>
                <a:latin typeface="Calibri" panose="020F0502020204030204" pitchFamily="34" charset="0"/>
              </a:rPr>
              <a:t>Sunday </a:t>
            </a:r>
            <a:endParaRPr lang="en-GB" sz="2800" b="1" kern="1400" spc="-90" dirty="0" smtClean="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4" name="Subtitle 2"/>
          <p:cNvSpPr>
            <a:spLocks noGrp="1"/>
          </p:cNvSpPr>
          <p:nvPr>
            <p:ph type="subTitle" idx="1"/>
          </p:nvPr>
        </p:nvSpPr>
        <p:spPr>
          <a:xfrm>
            <a:off x="99264" y="1474967"/>
            <a:ext cx="1740010" cy="2002574"/>
          </a:xfrm>
        </p:spPr>
        <p:txBody>
          <a:bodyPr>
            <a:noAutofit/>
          </a:bodyPr>
          <a:lstStyle/>
          <a:p>
            <a:pPr>
              <a:spcBef>
                <a:spcPts val="0"/>
              </a:spcBef>
            </a:pPr>
            <a:r>
              <a:rPr lang="en-GB" sz="4400" b="1" dirty="0" smtClean="0">
                <a:solidFill>
                  <a:schemeClr val="bg1"/>
                </a:solidFill>
              </a:rPr>
              <a:t>BLIND</a:t>
            </a:r>
          </a:p>
          <a:p>
            <a:pPr>
              <a:spcBef>
                <a:spcPts val="0"/>
              </a:spcBef>
            </a:pPr>
            <a:r>
              <a:rPr lang="en-GB" sz="4400" b="1" dirty="0" smtClean="0">
                <a:solidFill>
                  <a:schemeClr val="bg1"/>
                </a:solidFill>
              </a:rPr>
              <a:t>MAN</a:t>
            </a:r>
          </a:p>
        </p:txBody>
      </p:sp>
    </p:spTree>
    <p:extLst>
      <p:ext uri="{BB962C8B-B14F-4D97-AF65-F5344CB8AC3E}">
        <p14:creationId xmlns:p14="http://schemas.microsoft.com/office/powerpoint/2010/main" val="257705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0" y="-49610"/>
            <a:ext cx="2149499"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pray</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32013" y="1012870"/>
            <a:ext cx="6653367" cy="369332"/>
          </a:xfrm>
          <a:prstGeom prst="rect">
            <a:avLst/>
          </a:prstGeom>
          <a:noFill/>
        </p:spPr>
        <p:txBody>
          <a:bodyPr wrap="square" rtlCol="0">
            <a:spAutoFit/>
          </a:bodyPr>
          <a:lstStyle/>
          <a:p>
            <a:pPr lvl="0" algn="just" eaLnBrk="0" fontAlgn="base" hangingPunct="0">
              <a:spcBef>
                <a:spcPct val="0"/>
              </a:spcBef>
              <a:spcAft>
                <a:spcPct val="0"/>
              </a:spcAft>
            </a:pPr>
            <a:r>
              <a:rPr lang="en-IE" altLang="en-US" i="1" spc="-80" dirty="0">
                <a:solidFill>
                  <a:srgbClr val="000000"/>
                </a:solidFill>
                <a:latin typeface="Calibri" panose="020F0502020204030204" pitchFamily="34" charset="0"/>
              </a:rPr>
              <a:t>This week our time of prayer </a:t>
            </a:r>
            <a:r>
              <a:rPr lang="en-IE" altLang="en-US" i="1" spc="-80" dirty="0" smtClean="0">
                <a:solidFill>
                  <a:srgbClr val="000000"/>
                </a:solidFill>
                <a:latin typeface="Calibri" panose="020F0502020204030204" pitchFamily="34" charset="0"/>
              </a:rPr>
              <a:t>invites us to be aware of what and how we see...</a:t>
            </a:r>
            <a:endParaRPr lang="en-IE" altLang="en-US" i="1" spc="-80" dirty="0">
              <a:solidFill>
                <a:srgbClr val="000000"/>
              </a:solidFill>
              <a:latin typeface="Calibri" panose="020F0502020204030204" pitchFamily="34" charset="0"/>
            </a:endParaRPr>
          </a:p>
        </p:txBody>
      </p:sp>
      <p:pic>
        <p:nvPicPr>
          <p:cNvPr id="5122"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38771" t="36775" r="31387" b="33276"/>
          <a:stretch>
            <a:fillRect/>
          </a:stretch>
        </p:blipFill>
        <p:spPr bwMode="auto">
          <a:xfrm>
            <a:off x="2232013" y="186316"/>
            <a:ext cx="900000" cy="8314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 Box 3"/>
          <p:cNvSpPr txBox="1">
            <a:spLocks noChangeArrowheads="1"/>
          </p:cNvSpPr>
          <p:nvPr/>
        </p:nvSpPr>
        <p:spPr bwMode="auto">
          <a:xfrm>
            <a:off x="2438402" y="1431641"/>
            <a:ext cx="6253018" cy="43503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en-GB" sz="1500" i="1" dirty="0" smtClean="0">
                <a:solidFill>
                  <a:srgbClr val="4D1875"/>
                </a:solidFill>
              </a:rPr>
              <a:t>Take </a:t>
            </a:r>
            <a:r>
              <a:rPr lang="en-GB" sz="1500" i="1" dirty="0">
                <a:solidFill>
                  <a:srgbClr val="4D1875"/>
                </a:solidFill>
              </a:rPr>
              <a:t>a moment to sit with your feet firmly on the ground… sit upright… and place your hands on your knees…</a:t>
            </a:r>
            <a:endParaRPr lang="en-GB" sz="1500" dirty="0">
              <a:solidFill>
                <a:srgbClr val="4D1875"/>
              </a:solidFill>
            </a:endParaRPr>
          </a:p>
          <a:p>
            <a:endParaRPr lang="en-GB" sz="1000" i="1" dirty="0" smtClean="0">
              <a:solidFill>
                <a:srgbClr val="4D1875"/>
              </a:solidFill>
            </a:endParaRPr>
          </a:p>
          <a:p>
            <a:r>
              <a:rPr lang="en-GB" sz="1500" i="1" dirty="0" smtClean="0">
                <a:solidFill>
                  <a:srgbClr val="4D1875"/>
                </a:solidFill>
              </a:rPr>
              <a:t>In </a:t>
            </a:r>
            <a:r>
              <a:rPr lang="en-GB" sz="1500" i="1" dirty="0">
                <a:solidFill>
                  <a:srgbClr val="4D1875"/>
                </a:solidFill>
              </a:rPr>
              <a:t>silence, with your eyes open… become aware of your surroundings… what is in the room?... who is in the room?... what draws your attention?... Take a moment to be with God in this...</a:t>
            </a:r>
            <a:endParaRPr lang="en-GB" sz="1500" dirty="0">
              <a:solidFill>
                <a:srgbClr val="4D1875"/>
              </a:solidFill>
            </a:endParaRPr>
          </a:p>
          <a:p>
            <a:endParaRPr lang="en-GB" sz="1000" i="1" dirty="0">
              <a:solidFill>
                <a:srgbClr val="4D1875"/>
              </a:solidFill>
            </a:endParaRPr>
          </a:p>
          <a:p>
            <a:r>
              <a:rPr lang="en-GB" sz="1500" i="1" dirty="0" smtClean="0">
                <a:solidFill>
                  <a:srgbClr val="4D1875"/>
                </a:solidFill>
              </a:rPr>
              <a:t>Now </a:t>
            </a:r>
            <a:r>
              <a:rPr lang="en-GB" sz="1500" i="1" dirty="0">
                <a:solidFill>
                  <a:srgbClr val="4D1875"/>
                </a:solidFill>
              </a:rPr>
              <a:t>slowly close your eyes… you may want to cover your eyes with your hands if that helps… what are you aware of now you can’t see?... are you noticing anything different?... what draws your attention now?... Take another moment to be with God in this?...</a:t>
            </a:r>
            <a:endParaRPr lang="en-GB" sz="1500" dirty="0">
              <a:solidFill>
                <a:srgbClr val="4D1875"/>
              </a:solidFill>
            </a:endParaRPr>
          </a:p>
          <a:p>
            <a:endParaRPr lang="en-GB" sz="1000" i="1" dirty="0">
              <a:solidFill>
                <a:srgbClr val="4D1875"/>
              </a:solidFill>
            </a:endParaRPr>
          </a:p>
          <a:p>
            <a:r>
              <a:rPr lang="en-GB" sz="1500" i="1" dirty="0" smtClean="0">
                <a:solidFill>
                  <a:srgbClr val="4D1875"/>
                </a:solidFill>
              </a:rPr>
              <a:t>Now </a:t>
            </a:r>
            <a:r>
              <a:rPr lang="en-GB" sz="1500" i="1" dirty="0">
                <a:solidFill>
                  <a:srgbClr val="4D1875"/>
                </a:solidFill>
              </a:rPr>
              <a:t>uncover or open your eyes… try to hold on to the experience of being without your sight… take time to become familiar again with what you see… do you notice anything different?... have you any new insights?... Take another moment to be with God in this?... </a:t>
            </a:r>
            <a:endParaRPr lang="en-GB" sz="1500" dirty="0">
              <a:solidFill>
                <a:srgbClr val="4D1875"/>
              </a:solidFill>
            </a:endParaRPr>
          </a:p>
          <a:p>
            <a:endParaRPr lang="en-GB" sz="1000" i="1" dirty="0">
              <a:solidFill>
                <a:srgbClr val="4D1875"/>
              </a:solidFill>
            </a:endParaRPr>
          </a:p>
          <a:p>
            <a:r>
              <a:rPr lang="en-GB" sz="1500" i="1" dirty="0" smtClean="0">
                <a:solidFill>
                  <a:srgbClr val="4D1875"/>
                </a:solidFill>
              </a:rPr>
              <a:t>Is </a:t>
            </a:r>
            <a:r>
              <a:rPr lang="en-GB" sz="1500" i="1" dirty="0">
                <a:solidFill>
                  <a:srgbClr val="4D1875"/>
                </a:solidFill>
              </a:rPr>
              <a:t>there a prayer… an intention… something to be thankful for… that you want to speak to God about?... Have some time to do that now...</a:t>
            </a:r>
            <a:endParaRPr lang="en-GB" sz="1500" dirty="0">
              <a:solidFill>
                <a:srgbClr val="4D1875"/>
              </a:solidFill>
            </a:endParaRPr>
          </a:p>
          <a:p>
            <a:r>
              <a:rPr lang="en-GB" sz="1200" dirty="0"/>
              <a:t> </a:t>
            </a:r>
          </a:p>
          <a:p>
            <a:r>
              <a:rPr lang="en-GB" sz="1000" dirty="0">
                <a:solidFill>
                  <a:srgbClr val="4D1875"/>
                </a:solidFill>
              </a:rPr>
              <a:t> </a:t>
            </a:r>
          </a:p>
        </p:txBody>
      </p:sp>
      <p:sp>
        <p:nvSpPr>
          <p:cNvPr id="7" name="Rectangle 6"/>
          <p:cNvSpPr/>
          <p:nvPr/>
        </p:nvSpPr>
        <p:spPr>
          <a:xfrm>
            <a:off x="2232013" y="5876053"/>
            <a:ext cx="6653365" cy="923330"/>
          </a:xfrm>
          <a:prstGeom prst="rect">
            <a:avLst/>
          </a:prstGeom>
        </p:spPr>
        <p:txBody>
          <a:bodyPr wrap="square">
            <a:spAutoFit/>
          </a:bodyPr>
          <a:lstStyle/>
          <a:p>
            <a:pPr lvl="0" algn="just" eaLnBrk="0" fontAlgn="base" hangingPunct="0">
              <a:spcBef>
                <a:spcPct val="0"/>
              </a:spcBef>
              <a:spcAft>
                <a:spcPct val="0"/>
              </a:spcAft>
            </a:pPr>
            <a:r>
              <a:rPr lang="en-IE" altLang="en-US" i="1" dirty="0">
                <a:solidFill>
                  <a:srgbClr val="000000"/>
                </a:solidFill>
                <a:latin typeface="Calibri" panose="020F0502020204030204" pitchFamily="34" charset="0"/>
              </a:rPr>
              <a:t>We give thanks for our time of prayer as we say: </a:t>
            </a:r>
            <a:r>
              <a:rPr lang="en-IE" altLang="en-US" b="1" i="1" dirty="0">
                <a:solidFill>
                  <a:srgbClr val="000000"/>
                </a:solidFill>
                <a:latin typeface="Calibri" panose="020F0502020204030204" pitchFamily="34" charset="0"/>
              </a:rPr>
              <a:t>Glory be to the Father, and to the Son, and to the Holy Spirit, as it was in the beginning, is now and ever shall be, world without end. Amen.</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7"/>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4th </a:t>
            </a:r>
            <a:r>
              <a:rPr lang="en-GB" sz="2800" b="1" kern="1400" spc="-90" dirty="0">
                <a:solidFill>
                  <a:schemeClr val="bg1"/>
                </a:solidFill>
                <a:latin typeface="Calibri" panose="020F0502020204030204" pitchFamily="34" charset="0"/>
              </a:rPr>
              <a:t>Sunday </a:t>
            </a:r>
            <a:endParaRPr lang="en-GB" sz="2800" b="1" kern="1400" spc="-90" dirty="0" smtClean="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20" name="Subtitle 2"/>
          <p:cNvSpPr>
            <a:spLocks noGrp="1"/>
          </p:cNvSpPr>
          <p:nvPr>
            <p:ph type="subTitle" idx="1"/>
          </p:nvPr>
        </p:nvSpPr>
        <p:spPr>
          <a:xfrm>
            <a:off x="99264" y="1474967"/>
            <a:ext cx="1740010" cy="2002574"/>
          </a:xfrm>
        </p:spPr>
        <p:txBody>
          <a:bodyPr>
            <a:noAutofit/>
          </a:bodyPr>
          <a:lstStyle/>
          <a:p>
            <a:pPr>
              <a:spcBef>
                <a:spcPts val="0"/>
              </a:spcBef>
            </a:pPr>
            <a:r>
              <a:rPr lang="en-GB" sz="4400" b="1" dirty="0" smtClean="0">
                <a:solidFill>
                  <a:schemeClr val="bg1"/>
                </a:solidFill>
              </a:rPr>
              <a:t>BLIND MAN</a:t>
            </a:r>
          </a:p>
        </p:txBody>
      </p:sp>
    </p:spTree>
    <p:extLst>
      <p:ext uri="{BB962C8B-B14F-4D97-AF65-F5344CB8AC3E}">
        <p14:creationId xmlns:p14="http://schemas.microsoft.com/office/powerpoint/2010/main" val="85316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92364" y="-49610"/>
            <a:ext cx="2241863"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act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24371" y="1012869"/>
            <a:ext cx="6661009" cy="1059777"/>
          </a:xfrm>
          <a:prstGeom prst="rect">
            <a:avLst/>
          </a:prstGeom>
          <a:noFill/>
        </p:spPr>
        <p:txBody>
          <a:bodyPr wrap="square" rtlCol="0">
            <a:spAutoFit/>
          </a:bodyPr>
          <a:lstStyle/>
          <a:p>
            <a:pPr marR="0" algn="just">
              <a:lnSpc>
                <a:spcPct val="119000"/>
              </a:lnSpc>
              <a:spcBef>
                <a:spcPts val="0"/>
              </a:spcBef>
              <a:spcAft>
                <a:spcPts val="0"/>
              </a:spcAft>
            </a:pPr>
            <a:r>
              <a:rPr lang="en-GB" i="1" kern="1400" dirty="0">
                <a:solidFill>
                  <a:srgbClr val="000000"/>
                </a:solidFill>
                <a:latin typeface="Calibri" panose="020F0502020204030204" pitchFamily="34" charset="0"/>
              </a:rPr>
              <a:t>Having listened to the Scriptures, yourself and each other, as well as encountering God in prayer, is there something you feel you might do in response?</a:t>
            </a:r>
            <a:endParaRPr lang="en-GB" sz="1400" kern="1400" dirty="0" smtClean="0">
              <a:ln>
                <a:noFill/>
              </a:ln>
              <a:solidFill>
                <a:srgbClr val="000000"/>
              </a:solidFill>
              <a:effectLst/>
              <a:latin typeface="Calibri" panose="020F0502020204030204" pitchFamily="34" charset="0"/>
            </a:endParaRPr>
          </a:p>
        </p:txBody>
      </p:sp>
      <p:pic>
        <p:nvPicPr>
          <p:cNvPr id="6146"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19846" t="68391" r="49983" b="1520"/>
          <a:stretch>
            <a:fillRect/>
          </a:stretch>
        </p:blipFill>
        <p:spPr bwMode="auto">
          <a:xfrm>
            <a:off x="2224371" y="198429"/>
            <a:ext cx="900000" cy="8293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2331384" y="2373503"/>
            <a:ext cx="6446982" cy="4601644"/>
          </a:xfrm>
          <a:prstGeom prst="rect">
            <a:avLst/>
          </a:prstGeom>
        </p:spPr>
        <p:txBody>
          <a:bodyPr wrap="square">
            <a:spAutoFit/>
          </a:bodyPr>
          <a:lstStyle/>
          <a:p>
            <a:pPr marL="342900" indent="-342900">
              <a:lnSpc>
                <a:spcPct val="119000"/>
              </a:lnSpc>
              <a:buFont typeface="Wingdings" panose="05000000000000000000" pitchFamily="2" charset="2"/>
              <a:buChar char="F"/>
            </a:pPr>
            <a:r>
              <a:rPr lang="en-GB" sz="2400" dirty="0"/>
              <a:t>Think of something you are struggling with and see if you can look at it in a new </a:t>
            </a:r>
            <a:r>
              <a:rPr lang="en-GB" sz="2400" dirty="0" smtClean="0"/>
              <a:t>way.</a:t>
            </a:r>
          </a:p>
          <a:p>
            <a:pPr>
              <a:lnSpc>
                <a:spcPct val="119000"/>
              </a:lnSpc>
            </a:pPr>
            <a:endParaRPr lang="en-GB" sz="2400" dirty="0" smtClean="0"/>
          </a:p>
          <a:p>
            <a:pPr marL="342900" indent="-342900">
              <a:lnSpc>
                <a:spcPct val="119000"/>
              </a:lnSpc>
              <a:buFont typeface="Wingdings" panose="05000000000000000000" pitchFamily="2" charset="2"/>
              <a:buChar char="F"/>
            </a:pPr>
            <a:r>
              <a:rPr lang="en-GB" sz="2400" dirty="0" smtClean="0"/>
              <a:t>Having </a:t>
            </a:r>
            <a:r>
              <a:rPr lang="en-GB" sz="2400" dirty="0"/>
              <a:t>thought about what you could open your eyes to, what can you do to make a </a:t>
            </a:r>
            <a:r>
              <a:rPr lang="en-GB" sz="2400" dirty="0" smtClean="0"/>
              <a:t>difference?</a:t>
            </a:r>
          </a:p>
          <a:p>
            <a:pPr>
              <a:lnSpc>
                <a:spcPct val="119000"/>
              </a:lnSpc>
            </a:pPr>
            <a:endParaRPr lang="en-GB" sz="2400" dirty="0" smtClean="0"/>
          </a:p>
          <a:p>
            <a:pPr marL="342900" indent="-342900">
              <a:lnSpc>
                <a:spcPct val="119000"/>
              </a:lnSpc>
              <a:buFont typeface="Wingdings" panose="05000000000000000000" pitchFamily="2" charset="2"/>
              <a:buChar char="F"/>
            </a:pPr>
            <a:r>
              <a:rPr lang="en-GB" sz="2400" dirty="0" smtClean="0"/>
              <a:t>How </a:t>
            </a:r>
            <a:r>
              <a:rPr lang="en-GB" sz="2400" dirty="0"/>
              <a:t>can you build Hope inspired by the person of the Blind Man?</a:t>
            </a:r>
          </a:p>
          <a:p>
            <a:r>
              <a:rPr lang="en-GB" dirty="0"/>
              <a:t> </a:t>
            </a:r>
          </a:p>
          <a:p>
            <a:r>
              <a:rPr lang="en-GB" dirty="0"/>
              <a:t> </a:t>
            </a:r>
          </a:p>
        </p:txBody>
      </p:sp>
      <p:sp>
        <p:nvSpPr>
          <p:cNvPr id="12" name="Rectangle 11"/>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4th </a:t>
            </a:r>
            <a:r>
              <a:rPr lang="en-GB" sz="2800" b="1" kern="1400" spc="-90" dirty="0">
                <a:solidFill>
                  <a:schemeClr val="bg1"/>
                </a:solidFill>
                <a:latin typeface="Calibri" panose="020F0502020204030204" pitchFamily="34" charset="0"/>
              </a:rPr>
              <a:t>Sunday </a:t>
            </a:r>
            <a:endParaRPr lang="en-GB" sz="2800" b="1" kern="1400" spc="-90" dirty="0" smtClean="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3" name="Subtitle 2"/>
          <p:cNvSpPr txBox="1">
            <a:spLocks/>
          </p:cNvSpPr>
          <p:nvPr/>
        </p:nvSpPr>
        <p:spPr>
          <a:xfrm>
            <a:off x="99264" y="1474967"/>
            <a:ext cx="1740010" cy="20025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GB" sz="4400" b="1" dirty="0" smtClean="0">
                <a:solidFill>
                  <a:schemeClr val="bg1"/>
                </a:solidFill>
              </a:rPr>
              <a:t>BLIND MAN</a:t>
            </a:r>
          </a:p>
        </p:txBody>
      </p:sp>
    </p:spTree>
    <p:extLst>
      <p:ext uri="{BB962C8B-B14F-4D97-AF65-F5344CB8AC3E}">
        <p14:creationId xmlns:p14="http://schemas.microsoft.com/office/powerpoint/2010/main" val="336535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638728" cy="6858000"/>
          </a:xfrm>
          <a:prstGeom prst="rect">
            <a:avLst/>
          </a:prstGeom>
          <a:solidFill>
            <a:srgbClr val="BDA6EB"/>
          </a:solidFill>
          <a:ln w="19050">
            <a:solidFill>
              <a:srgbClr val="633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380" t="2032" r="3071" b="31490"/>
          <a:stretch/>
        </p:blipFill>
        <p:spPr>
          <a:xfrm>
            <a:off x="32847" y="97604"/>
            <a:ext cx="1569922" cy="1115637"/>
          </a:xfrm>
          <a:prstGeom prst="rect">
            <a:avLst/>
          </a:prstGeom>
        </p:spPr>
      </p:pic>
      <p:sp>
        <p:nvSpPr>
          <p:cNvPr id="4" name="TextBox 3"/>
          <p:cNvSpPr txBox="1"/>
          <p:nvPr/>
        </p:nvSpPr>
        <p:spPr>
          <a:xfrm>
            <a:off x="68579" y="5474970"/>
            <a:ext cx="1511329" cy="1323439"/>
          </a:xfrm>
          <a:prstGeom prst="rect">
            <a:avLst/>
          </a:prstGeom>
          <a:noFill/>
        </p:spPr>
        <p:txBody>
          <a:bodyPr wrap="square" rtlCol="0">
            <a:spAutoFit/>
          </a:bodyPr>
          <a:lstStyle/>
          <a:p>
            <a:pPr algn="ctr"/>
            <a:r>
              <a:rPr lang="en-IE" sz="2000" b="1" dirty="0" smtClean="0"/>
              <a:t>Small group faith sharing resource for LENT 2023</a:t>
            </a:r>
            <a:endParaRPr lang="en-IE" sz="2000" b="1" dirty="0"/>
          </a:p>
        </p:txBody>
      </p:sp>
      <p:sp>
        <p:nvSpPr>
          <p:cNvPr id="5" name="Rectangle 4"/>
          <p:cNvSpPr/>
          <p:nvPr/>
        </p:nvSpPr>
        <p:spPr>
          <a:xfrm>
            <a:off x="1787377" y="510363"/>
            <a:ext cx="7175869" cy="4487382"/>
          </a:xfrm>
          <a:prstGeom prst="rect">
            <a:avLst/>
          </a:prstGeom>
        </p:spPr>
        <p:txBody>
          <a:bodyPr wrap="square">
            <a:spAutoFit/>
          </a:bodyPr>
          <a:lstStyle/>
          <a:p>
            <a:pPr algn="just">
              <a:lnSpc>
                <a:spcPct val="119000"/>
              </a:lnSpc>
            </a:pPr>
            <a:r>
              <a:rPr lang="en-GB" sz="4000" b="1" kern="1400" dirty="0">
                <a:solidFill>
                  <a:srgbClr val="C00000"/>
                </a:solidFill>
                <a:latin typeface="Bauhaus 93" panose="04030905020B02020C02" pitchFamily="82" charset="0"/>
              </a:rPr>
              <a:t>Setting </a:t>
            </a:r>
            <a:r>
              <a:rPr lang="en-GB" sz="4000" b="1" kern="1400" dirty="0" smtClean="0">
                <a:solidFill>
                  <a:srgbClr val="C00000"/>
                </a:solidFill>
                <a:latin typeface="Bauhaus 93" panose="04030905020B02020C02" pitchFamily="82" charset="0"/>
              </a:rPr>
              <a:t>the Scene</a:t>
            </a:r>
          </a:p>
          <a:p>
            <a:pPr algn="just">
              <a:lnSpc>
                <a:spcPct val="119000"/>
              </a:lnSpc>
            </a:pPr>
            <a:endParaRPr lang="en-GB" sz="2000" b="1" kern="1400" dirty="0" smtClean="0">
              <a:solidFill>
                <a:srgbClr val="000000"/>
              </a:solidFill>
              <a:latin typeface="Calibri" panose="020F0502020204030204" pitchFamily="34" charset="0"/>
            </a:endParaRPr>
          </a:p>
          <a:p>
            <a:pPr algn="just">
              <a:lnSpc>
                <a:spcPct val="119000"/>
              </a:lnSpc>
            </a:pPr>
            <a:r>
              <a:rPr lang="en-GB" sz="2000" b="1" kern="1400" dirty="0" smtClean="0">
                <a:solidFill>
                  <a:srgbClr val="000000"/>
                </a:solidFill>
                <a:latin typeface="Calibri" panose="020F0502020204030204" pitchFamily="34" charset="0"/>
              </a:rPr>
              <a:t>The </a:t>
            </a:r>
            <a:r>
              <a:rPr lang="en-GB" sz="2000" b="1" kern="1400" dirty="0">
                <a:solidFill>
                  <a:srgbClr val="000000"/>
                </a:solidFill>
                <a:latin typeface="Calibri" panose="020F0502020204030204" pitchFamily="34" charset="0"/>
              </a:rPr>
              <a:t>space</a:t>
            </a:r>
            <a:r>
              <a:rPr lang="en-GB" sz="2000" kern="1400" dirty="0">
                <a:solidFill>
                  <a:srgbClr val="000000"/>
                </a:solidFill>
                <a:latin typeface="Calibri" panose="020F0502020204030204" pitchFamily="34" charset="0"/>
              </a:rPr>
              <a:t>: Make sure the space is as comfortable as possible</a:t>
            </a:r>
            <a:r>
              <a:rPr lang="en-GB" sz="2000" kern="1400" dirty="0" smtClean="0">
                <a:solidFill>
                  <a:srgbClr val="000000"/>
                </a:solidFill>
                <a:latin typeface="Calibri" panose="020F0502020204030204" pitchFamily="34" charset="0"/>
              </a:rPr>
              <a:t>.</a:t>
            </a:r>
          </a:p>
          <a:p>
            <a:pPr marL="342900" indent="-342900" algn="just">
              <a:lnSpc>
                <a:spcPct val="119000"/>
              </a:lnSpc>
              <a:buFont typeface="Arial" panose="020B0604020202020204" pitchFamily="34" charset="0"/>
              <a:buChar char="•"/>
            </a:pPr>
            <a:r>
              <a:rPr lang="en-GB" sz="2000" kern="1400" dirty="0" smtClean="0">
                <a:solidFill>
                  <a:srgbClr val="000000"/>
                </a:solidFill>
                <a:latin typeface="Calibri" panose="020F0502020204030204" pitchFamily="34" charset="0"/>
              </a:rPr>
              <a:t>Arrange </a:t>
            </a:r>
            <a:r>
              <a:rPr lang="en-GB" sz="2000" kern="1400" dirty="0">
                <a:solidFill>
                  <a:srgbClr val="000000"/>
                </a:solidFill>
                <a:latin typeface="Calibri" panose="020F0502020204030204" pitchFamily="34" charset="0"/>
              </a:rPr>
              <a:t>the seating into a circle or at least so people are facing each other.  </a:t>
            </a:r>
            <a:endParaRPr lang="en-GB" sz="2000" kern="1400" dirty="0" smtClean="0">
              <a:solidFill>
                <a:srgbClr val="000000"/>
              </a:solidFill>
              <a:latin typeface="Calibri" panose="020F0502020204030204" pitchFamily="34" charset="0"/>
            </a:endParaRPr>
          </a:p>
          <a:p>
            <a:pPr marL="342900" indent="-342900" algn="just">
              <a:lnSpc>
                <a:spcPct val="119000"/>
              </a:lnSpc>
              <a:buFont typeface="Arial" panose="020B0604020202020204" pitchFamily="34" charset="0"/>
              <a:buChar char="•"/>
            </a:pPr>
            <a:r>
              <a:rPr lang="en-GB" sz="2000" kern="1400" dirty="0" smtClean="0">
                <a:solidFill>
                  <a:srgbClr val="000000"/>
                </a:solidFill>
                <a:latin typeface="Calibri" panose="020F0502020204030204" pitchFamily="34" charset="0"/>
              </a:rPr>
              <a:t>Print </a:t>
            </a:r>
            <a:r>
              <a:rPr lang="en-GB" sz="2000" kern="1400" dirty="0">
                <a:solidFill>
                  <a:srgbClr val="000000"/>
                </a:solidFill>
                <a:latin typeface="Calibri" panose="020F0502020204030204" pitchFamily="34" charset="0"/>
              </a:rPr>
              <a:t>off enough leaflets for everyone.  </a:t>
            </a:r>
            <a:r>
              <a:rPr lang="en-GB" sz="2000" kern="1400" dirty="0" smtClean="0">
                <a:solidFill>
                  <a:srgbClr val="000000"/>
                </a:solidFill>
                <a:latin typeface="Calibri" panose="020F0502020204030204" pitchFamily="34" charset="0"/>
              </a:rPr>
              <a:t>Have some pens handy.</a:t>
            </a:r>
          </a:p>
          <a:p>
            <a:pPr marL="342900" indent="-342900" algn="just">
              <a:lnSpc>
                <a:spcPct val="119000"/>
              </a:lnSpc>
              <a:buFont typeface="Arial" panose="020B0604020202020204" pitchFamily="34" charset="0"/>
              <a:buChar char="•"/>
            </a:pPr>
            <a:r>
              <a:rPr lang="en-GB" sz="2000" kern="1400" dirty="0" smtClean="0">
                <a:solidFill>
                  <a:srgbClr val="000000"/>
                </a:solidFill>
                <a:latin typeface="Calibri" panose="020F0502020204030204" pitchFamily="34" charset="0"/>
              </a:rPr>
              <a:t>If </a:t>
            </a:r>
            <a:r>
              <a:rPr lang="en-GB" sz="2000" kern="1400" dirty="0">
                <a:solidFill>
                  <a:srgbClr val="000000"/>
                </a:solidFill>
                <a:latin typeface="Calibri" panose="020F0502020204030204" pitchFamily="34" charset="0"/>
              </a:rPr>
              <a:t>you are using the accompanying recordings or PowerPoints make sure you have the right equipment and that everyone can see the </a:t>
            </a:r>
            <a:r>
              <a:rPr lang="en-GB" sz="2000" kern="1400" dirty="0" smtClean="0">
                <a:solidFill>
                  <a:srgbClr val="000000"/>
                </a:solidFill>
                <a:latin typeface="Calibri" panose="020F0502020204030204" pitchFamily="34" charset="0"/>
              </a:rPr>
              <a:t>screen.</a:t>
            </a:r>
          </a:p>
          <a:p>
            <a:pPr marL="342900" indent="-342900" algn="just">
              <a:lnSpc>
                <a:spcPct val="119000"/>
              </a:lnSpc>
              <a:buFont typeface="Arial" panose="020B0604020202020204" pitchFamily="34" charset="0"/>
              <a:buChar char="•"/>
            </a:pPr>
            <a:r>
              <a:rPr lang="en-GB" sz="2000" kern="1400" dirty="0" smtClean="0">
                <a:solidFill>
                  <a:srgbClr val="000000"/>
                </a:solidFill>
                <a:latin typeface="Calibri" panose="020F0502020204030204" pitchFamily="34" charset="0"/>
              </a:rPr>
              <a:t>You </a:t>
            </a:r>
            <a:r>
              <a:rPr lang="en-GB" sz="2000" kern="1400" dirty="0">
                <a:solidFill>
                  <a:srgbClr val="000000"/>
                </a:solidFill>
                <a:latin typeface="Calibri" panose="020F0502020204030204" pitchFamily="34" charset="0"/>
              </a:rPr>
              <a:t>might also consider some simple refreshments either before or after the session</a:t>
            </a:r>
            <a:r>
              <a:rPr lang="en-GB" sz="2000" kern="1400" dirty="0" smtClean="0">
                <a:solidFill>
                  <a:srgbClr val="000000"/>
                </a:solidFill>
                <a:latin typeface="Calibri" panose="020F0502020204030204" pitchFamily="34" charset="0"/>
              </a:rPr>
              <a:t>.</a:t>
            </a:r>
          </a:p>
        </p:txBody>
      </p:sp>
      <p:pic>
        <p:nvPicPr>
          <p:cNvPr id="3074" name="Picture 2" descr="Free Chairs Chair Circle photo and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3994" y="4977609"/>
            <a:ext cx="2981030" cy="167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13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638728" cy="6858000"/>
          </a:xfrm>
          <a:prstGeom prst="rect">
            <a:avLst/>
          </a:prstGeom>
          <a:solidFill>
            <a:srgbClr val="BDA6EB"/>
          </a:solidFill>
          <a:ln w="19050">
            <a:solidFill>
              <a:srgbClr val="633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380" t="2032" r="3071" b="31490"/>
          <a:stretch/>
        </p:blipFill>
        <p:spPr>
          <a:xfrm>
            <a:off x="32847" y="97604"/>
            <a:ext cx="1569922" cy="1115637"/>
          </a:xfrm>
          <a:prstGeom prst="rect">
            <a:avLst/>
          </a:prstGeom>
        </p:spPr>
      </p:pic>
      <p:sp>
        <p:nvSpPr>
          <p:cNvPr id="4" name="TextBox 3"/>
          <p:cNvSpPr txBox="1"/>
          <p:nvPr/>
        </p:nvSpPr>
        <p:spPr>
          <a:xfrm>
            <a:off x="68579" y="5474970"/>
            <a:ext cx="1511329" cy="1323439"/>
          </a:xfrm>
          <a:prstGeom prst="rect">
            <a:avLst/>
          </a:prstGeom>
          <a:noFill/>
        </p:spPr>
        <p:txBody>
          <a:bodyPr wrap="square" rtlCol="0">
            <a:spAutoFit/>
          </a:bodyPr>
          <a:lstStyle/>
          <a:p>
            <a:pPr algn="ctr"/>
            <a:r>
              <a:rPr lang="en-IE" sz="2000" b="1" dirty="0" smtClean="0"/>
              <a:t>Small group faith sharing resource for LENT 2023</a:t>
            </a:r>
            <a:endParaRPr lang="en-IE" sz="2000" b="1" dirty="0"/>
          </a:p>
        </p:txBody>
      </p:sp>
      <p:sp>
        <p:nvSpPr>
          <p:cNvPr id="6" name="Rectangle 5"/>
          <p:cNvSpPr/>
          <p:nvPr/>
        </p:nvSpPr>
        <p:spPr>
          <a:xfrm>
            <a:off x="2009553" y="404038"/>
            <a:ext cx="6730410" cy="4853636"/>
          </a:xfrm>
          <a:prstGeom prst="rect">
            <a:avLst/>
          </a:prstGeom>
        </p:spPr>
        <p:txBody>
          <a:bodyPr wrap="square">
            <a:spAutoFit/>
          </a:bodyPr>
          <a:lstStyle/>
          <a:p>
            <a:pPr algn="just">
              <a:lnSpc>
                <a:spcPct val="119000"/>
              </a:lnSpc>
            </a:pPr>
            <a:r>
              <a:rPr lang="en-GB" sz="2000" b="1" kern="1400" dirty="0">
                <a:solidFill>
                  <a:srgbClr val="000000"/>
                </a:solidFill>
                <a:latin typeface="Calibri" panose="020F0502020204030204" pitchFamily="34" charset="0"/>
              </a:rPr>
              <a:t>Group Guidelines</a:t>
            </a:r>
            <a:r>
              <a:rPr lang="en-GB" sz="2000" kern="1400" dirty="0">
                <a:solidFill>
                  <a:srgbClr val="000000"/>
                </a:solidFill>
                <a:latin typeface="Calibri" panose="020F0502020204030204" pitchFamily="34" charset="0"/>
              </a:rPr>
              <a:t>: </a:t>
            </a:r>
            <a:r>
              <a:rPr lang="en-GB" sz="2000" kern="1400" dirty="0" smtClean="0">
                <a:solidFill>
                  <a:srgbClr val="000000"/>
                </a:solidFill>
                <a:latin typeface="Calibri" panose="020F0502020204030204" pitchFamily="34" charset="0"/>
              </a:rPr>
              <a:t>Agree a set of </a:t>
            </a:r>
            <a:r>
              <a:rPr lang="en-GB" sz="2000" kern="1400" dirty="0" err="1" smtClean="0">
                <a:solidFill>
                  <a:srgbClr val="000000"/>
                </a:solidFill>
                <a:latin typeface="Calibri" panose="020F0502020204030204" pitchFamily="34" charset="0"/>
              </a:rPr>
              <a:t>guildelines</a:t>
            </a:r>
            <a:r>
              <a:rPr lang="en-GB" sz="2000" kern="1400" dirty="0" smtClean="0">
                <a:solidFill>
                  <a:srgbClr val="000000"/>
                </a:solidFill>
                <a:latin typeface="Calibri" panose="020F0502020204030204" pitchFamily="34" charset="0"/>
              </a:rPr>
              <a:t> for the group:</a:t>
            </a:r>
            <a:endParaRPr lang="en-GB" sz="2000" kern="1400" dirty="0">
              <a:solidFill>
                <a:srgbClr val="000000"/>
              </a:solidFill>
              <a:latin typeface="Calibri" panose="020F0502020204030204" pitchFamily="34" charset="0"/>
            </a:endParaRPr>
          </a:p>
          <a:p>
            <a:pPr marL="342900" indent="-342900" algn="just">
              <a:lnSpc>
                <a:spcPct val="119000"/>
              </a:lnSpc>
              <a:buFont typeface="Arial" panose="020B0604020202020204" pitchFamily="34" charset="0"/>
              <a:buChar char="•"/>
            </a:pPr>
            <a:r>
              <a:rPr lang="en-GB" sz="2000" kern="1400" dirty="0" smtClean="0">
                <a:solidFill>
                  <a:srgbClr val="000000"/>
                </a:solidFill>
                <a:latin typeface="Calibri" panose="020F0502020204030204" pitchFamily="34" charset="0"/>
              </a:rPr>
              <a:t>Sharing </a:t>
            </a:r>
            <a:r>
              <a:rPr lang="en-GB" sz="2000" kern="1400" dirty="0">
                <a:solidFill>
                  <a:srgbClr val="000000"/>
                </a:solidFill>
                <a:latin typeface="Calibri" panose="020F0502020204030204" pitchFamily="34" charset="0"/>
              </a:rPr>
              <a:t>is confidential to the group - people need to ask for permission to share a useful insight with another person or group.</a:t>
            </a:r>
          </a:p>
          <a:p>
            <a:pPr marL="342900" indent="-342900" algn="just">
              <a:lnSpc>
                <a:spcPct val="119000"/>
              </a:lnSpc>
              <a:buFont typeface="Arial" panose="020B0604020202020204" pitchFamily="34" charset="0"/>
              <a:buChar char="•"/>
            </a:pPr>
            <a:r>
              <a:rPr lang="en-GB" sz="2000" kern="1400" dirty="0">
                <a:solidFill>
                  <a:srgbClr val="000000"/>
                </a:solidFill>
                <a:latin typeface="Calibri" panose="020F0502020204030204" pitchFamily="34" charset="0"/>
              </a:rPr>
              <a:t>Start and end on time.  </a:t>
            </a:r>
          </a:p>
          <a:p>
            <a:pPr marL="342900" indent="-342900" algn="just">
              <a:lnSpc>
                <a:spcPct val="119000"/>
              </a:lnSpc>
              <a:buFont typeface="Arial" panose="020B0604020202020204" pitchFamily="34" charset="0"/>
              <a:buChar char="•"/>
            </a:pPr>
            <a:r>
              <a:rPr lang="en-GB" sz="2000" kern="1400" dirty="0">
                <a:solidFill>
                  <a:srgbClr val="000000"/>
                </a:solidFill>
                <a:latin typeface="Calibri" panose="020F0502020204030204" pitchFamily="34" charset="0"/>
              </a:rPr>
              <a:t>Only one person should speak at a time.  </a:t>
            </a:r>
          </a:p>
          <a:p>
            <a:pPr marL="342900" indent="-342900" algn="just">
              <a:lnSpc>
                <a:spcPct val="119000"/>
              </a:lnSpc>
              <a:buFont typeface="Arial" panose="020B0604020202020204" pitchFamily="34" charset="0"/>
              <a:buChar char="•"/>
            </a:pPr>
            <a:r>
              <a:rPr lang="en-GB" sz="2000" kern="1400" dirty="0">
                <a:solidFill>
                  <a:srgbClr val="000000"/>
                </a:solidFill>
                <a:latin typeface="Calibri" panose="020F0502020204030204" pitchFamily="34" charset="0"/>
              </a:rPr>
              <a:t>During the sharing we listen first before making a response or asking questions. </a:t>
            </a:r>
          </a:p>
          <a:p>
            <a:pPr marL="342900" indent="-342900" algn="just">
              <a:lnSpc>
                <a:spcPct val="119000"/>
              </a:lnSpc>
              <a:buFont typeface="Arial" panose="020B0604020202020204" pitchFamily="34" charset="0"/>
              <a:buChar char="•"/>
            </a:pPr>
            <a:r>
              <a:rPr lang="en-GB" sz="2000" kern="1400" dirty="0">
                <a:solidFill>
                  <a:srgbClr val="000000"/>
                </a:solidFill>
                <a:latin typeface="Calibri" panose="020F0502020204030204" pitchFamily="34" charset="0"/>
              </a:rPr>
              <a:t>Encourage the use of ‘I’ language rather than ‘they/he/she’.  </a:t>
            </a:r>
          </a:p>
          <a:p>
            <a:pPr marL="342900" indent="-342900" algn="just">
              <a:lnSpc>
                <a:spcPct val="119000"/>
              </a:lnSpc>
              <a:buFont typeface="Arial" panose="020B0604020202020204" pitchFamily="34" charset="0"/>
              <a:buChar char="•"/>
            </a:pPr>
            <a:r>
              <a:rPr lang="en-GB" sz="2000" kern="1400" dirty="0">
                <a:solidFill>
                  <a:srgbClr val="000000"/>
                </a:solidFill>
                <a:latin typeface="Calibri" panose="020F0502020204030204" pitchFamily="34" charset="0"/>
              </a:rPr>
              <a:t>Mobiles need to be turned off or on silent. </a:t>
            </a:r>
          </a:p>
          <a:p>
            <a:pPr marL="342900" indent="-342900" algn="just">
              <a:lnSpc>
                <a:spcPct val="119000"/>
              </a:lnSpc>
              <a:buFont typeface="Arial" panose="020B0604020202020204" pitchFamily="34" charset="0"/>
              <a:buChar char="•"/>
            </a:pPr>
            <a:r>
              <a:rPr lang="en-GB" sz="2000" kern="1400" dirty="0">
                <a:solidFill>
                  <a:srgbClr val="000000"/>
                </a:solidFill>
                <a:latin typeface="Calibri" panose="020F0502020204030204" pitchFamily="34" charset="0"/>
              </a:rPr>
              <a:t>People should make contact if they’re unable to come - perhaps get contact details for the group or set up a WhatsApp group</a:t>
            </a:r>
            <a:r>
              <a:rPr lang="en-GB" sz="2000" kern="1400" dirty="0" smtClean="0">
                <a:solidFill>
                  <a:srgbClr val="000000"/>
                </a:solidFill>
                <a:latin typeface="Calibri" panose="020F0502020204030204" pitchFamily="34" charset="0"/>
              </a:rPr>
              <a:t>.</a:t>
            </a:r>
            <a:endParaRPr lang="en-GB" sz="2000" kern="1400" dirty="0">
              <a:solidFill>
                <a:srgbClr val="000000"/>
              </a:solidFill>
              <a:latin typeface="Calibri" panose="020F0502020204030204" pitchFamily="34" charset="0"/>
            </a:endParaRPr>
          </a:p>
        </p:txBody>
      </p:sp>
      <p:pic>
        <p:nvPicPr>
          <p:cNvPr id="5122" name="Picture 2" descr="Free Agree English photo and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175" y="5037883"/>
            <a:ext cx="2640788" cy="176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47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2222"/>
          <a:stretch/>
        </p:blipFill>
        <p:spPr>
          <a:xfrm>
            <a:off x="1814714" y="707627"/>
            <a:ext cx="6997816" cy="5442746"/>
          </a:xfrm>
          <a:prstGeom prst="rect">
            <a:avLst/>
          </a:prstGeom>
        </p:spPr>
      </p:pic>
      <p:sp>
        <p:nvSpPr>
          <p:cNvPr id="6" name="Rectangle 5"/>
          <p:cNvSpPr/>
          <p:nvPr/>
        </p:nvSpPr>
        <p:spPr>
          <a:xfrm>
            <a:off x="1" y="0"/>
            <a:ext cx="1638728" cy="6858000"/>
          </a:xfrm>
          <a:prstGeom prst="rect">
            <a:avLst/>
          </a:prstGeom>
          <a:solidFill>
            <a:srgbClr val="BDA6EB"/>
          </a:solidFill>
          <a:ln w="19050">
            <a:solidFill>
              <a:srgbClr val="633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380" t="2032" r="3071" b="31490"/>
          <a:stretch/>
        </p:blipFill>
        <p:spPr>
          <a:xfrm>
            <a:off x="32847" y="97604"/>
            <a:ext cx="1569922" cy="1115637"/>
          </a:xfrm>
          <a:prstGeom prst="rect">
            <a:avLst/>
          </a:prstGeom>
        </p:spPr>
      </p:pic>
      <p:sp>
        <p:nvSpPr>
          <p:cNvPr id="7" name="TextBox 6"/>
          <p:cNvSpPr txBox="1"/>
          <p:nvPr/>
        </p:nvSpPr>
        <p:spPr>
          <a:xfrm>
            <a:off x="68579" y="5474970"/>
            <a:ext cx="1511329" cy="1323439"/>
          </a:xfrm>
          <a:prstGeom prst="rect">
            <a:avLst/>
          </a:prstGeom>
          <a:noFill/>
        </p:spPr>
        <p:txBody>
          <a:bodyPr wrap="square" rtlCol="0">
            <a:spAutoFit/>
          </a:bodyPr>
          <a:lstStyle/>
          <a:p>
            <a:pPr algn="ctr"/>
            <a:r>
              <a:rPr lang="en-IE" sz="2000" b="1" dirty="0" smtClean="0"/>
              <a:t>Small group faith sharing resource for LENT 2023</a:t>
            </a:r>
            <a:endParaRPr lang="en-IE" sz="2000" b="1" dirty="0"/>
          </a:p>
        </p:txBody>
      </p:sp>
    </p:spTree>
    <p:extLst>
      <p:ext uri="{BB962C8B-B14F-4D97-AF65-F5344CB8AC3E}">
        <p14:creationId xmlns:p14="http://schemas.microsoft.com/office/powerpoint/2010/main" val="1264752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638728" cy="6858000"/>
          </a:xfrm>
          <a:prstGeom prst="rect">
            <a:avLst/>
          </a:prstGeom>
          <a:solidFill>
            <a:srgbClr val="BDA6EB"/>
          </a:solidFill>
          <a:ln w="19050">
            <a:solidFill>
              <a:srgbClr val="633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380" t="2032" r="3071" b="31490"/>
          <a:stretch/>
        </p:blipFill>
        <p:spPr>
          <a:xfrm>
            <a:off x="32847" y="97604"/>
            <a:ext cx="1569922" cy="1115637"/>
          </a:xfrm>
          <a:prstGeom prst="rect">
            <a:avLst/>
          </a:prstGeom>
        </p:spPr>
      </p:pic>
      <p:sp>
        <p:nvSpPr>
          <p:cNvPr id="4" name="TextBox 3"/>
          <p:cNvSpPr txBox="1"/>
          <p:nvPr/>
        </p:nvSpPr>
        <p:spPr>
          <a:xfrm>
            <a:off x="68579" y="5474970"/>
            <a:ext cx="1511329" cy="1323439"/>
          </a:xfrm>
          <a:prstGeom prst="rect">
            <a:avLst/>
          </a:prstGeom>
          <a:noFill/>
        </p:spPr>
        <p:txBody>
          <a:bodyPr wrap="square" rtlCol="0">
            <a:spAutoFit/>
          </a:bodyPr>
          <a:lstStyle/>
          <a:p>
            <a:pPr algn="ctr"/>
            <a:r>
              <a:rPr lang="en-IE" sz="2000" b="1" dirty="0" smtClean="0"/>
              <a:t>Small group faith sharing resource for LENT 2023</a:t>
            </a:r>
            <a:endParaRPr lang="en-IE" sz="2000" b="1" dirty="0"/>
          </a:p>
        </p:txBody>
      </p:sp>
      <p:sp>
        <p:nvSpPr>
          <p:cNvPr id="5" name="Rectangle 4"/>
          <p:cNvSpPr/>
          <p:nvPr/>
        </p:nvSpPr>
        <p:spPr>
          <a:xfrm>
            <a:off x="1818168" y="97604"/>
            <a:ext cx="7176976" cy="6904647"/>
          </a:xfrm>
          <a:prstGeom prst="rect">
            <a:avLst/>
          </a:prstGeom>
        </p:spPr>
        <p:txBody>
          <a:bodyPr wrap="square">
            <a:spAutoFit/>
          </a:bodyPr>
          <a:lstStyle/>
          <a:p>
            <a:pPr algn="just">
              <a:lnSpc>
                <a:spcPct val="119000"/>
              </a:lnSpc>
            </a:pPr>
            <a:r>
              <a:rPr lang="en-GB" sz="4000" b="1" kern="1400" dirty="0">
                <a:solidFill>
                  <a:srgbClr val="C00000"/>
                </a:solidFill>
                <a:latin typeface="Bauhaus 93" panose="04030905020B02020C02" pitchFamily="82" charset="0"/>
              </a:rPr>
              <a:t>Leading the </a:t>
            </a:r>
            <a:r>
              <a:rPr lang="en-GB" sz="4000" b="1" kern="1400" dirty="0" smtClean="0">
                <a:solidFill>
                  <a:srgbClr val="C00000"/>
                </a:solidFill>
                <a:latin typeface="Bauhaus 93" panose="04030905020B02020C02" pitchFamily="82" charset="0"/>
              </a:rPr>
              <a:t>sharing</a:t>
            </a:r>
            <a:r>
              <a:rPr lang="en-GB" sz="4000" kern="1400" dirty="0" smtClean="0">
                <a:solidFill>
                  <a:srgbClr val="C00000"/>
                </a:solidFill>
                <a:latin typeface="Bauhaus 93" panose="04030905020B02020C02" pitchFamily="82" charset="0"/>
              </a:rPr>
              <a:t>  </a:t>
            </a:r>
          </a:p>
          <a:p>
            <a:pPr marL="342900" indent="-342900" algn="just">
              <a:lnSpc>
                <a:spcPct val="119000"/>
              </a:lnSpc>
              <a:buFont typeface="Arial" panose="020B0604020202020204" pitchFamily="34" charset="0"/>
              <a:buChar char="•"/>
            </a:pPr>
            <a:r>
              <a:rPr lang="en-GB" sz="2000" kern="1400" dirty="0" smtClean="0">
                <a:solidFill>
                  <a:srgbClr val="000000"/>
                </a:solidFill>
                <a:latin typeface="Calibri" panose="020F0502020204030204" pitchFamily="34" charset="0"/>
              </a:rPr>
              <a:t>This </a:t>
            </a:r>
            <a:r>
              <a:rPr lang="en-GB" sz="2000" kern="1400" dirty="0">
                <a:solidFill>
                  <a:srgbClr val="000000"/>
                </a:solidFill>
                <a:latin typeface="Calibri" panose="020F0502020204030204" pitchFamily="34" charset="0"/>
              </a:rPr>
              <a:t>is an invitational process so let people share as much or as little as they are comfortable with.  </a:t>
            </a:r>
            <a:endParaRPr lang="en-GB" sz="2000" kern="1400" dirty="0" smtClean="0">
              <a:solidFill>
                <a:srgbClr val="000000"/>
              </a:solidFill>
              <a:latin typeface="Calibri" panose="020F0502020204030204" pitchFamily="34" charset="0"/>
            </a:endParaRPr>
          </a:p>
          <a:p>
            <a:pPr marL="342900" indent="-342900" algn="just">
              <a:lnSpc>
                <a:spcPct val="119000"/>
              </a:lnSpc>
              <a:buFont typeface="Arial" panose="020B0604020202020204" pitchFamily="34" charset="0"/>
              <a:buChar char="•"/>
            </a:pPr>
            <a:r>
              <a:rPr lang="en-GB" sz="2000" kern="1400" dirty="0" smtClean="0">
                <a:solidFill>
                  <a:srgbClr val="000000"/>
                </a:solidFill>
                <a:latin typeface="Calibri" panose="020F0502020204030204" pitchFamily="34" charset="0"/>
              </a:rPr>
              <a:t>Don’t </a:t>
            </a:r>
            <a:r>
              <a:rPr lang="en-GB" sz="2000" kern="1400" dirty="0">
                <a:solidFill>
                  <a:srgbClr val="000000"/>
                </a:solidFill>
                <a:latin typeface="Calibri" panose="020F0502020204030204" pitchFamily="34" charset="0"/>
              </a:rPr>
              <a:t>be afraid of silence.  </a:t>
            </a:r>
            <a:endParaRPr lang="en-GB" sz="2000" kern="1400" dirty="0" smtClean="0">
              <a:solidFill>
                <a:srgbClr val="000000"/>
              </a:solidFill>
              <a:latin typeface="Calibri" panose="020F0502020204030204" pitchFamily="34" charset="0"/>
            </a:endParaRPr>
          </a:p>
          <a:p>
            <a:pPr marL="342900" indent="-342900" algn="just">
              <a:lnSpc>
                <a:spcPct val="119000"/>
              </a:lnSpc>
              <a:buFont typeface="Arial" panose="020B0604020202020204" pitchFamily="34" charset="0"/>
              <a:buChar char="•"/>
            </a:pPr>
            <a:r>
              <a:rPr lang="en-GB" sz="2000" kern="1400" dirty="0" smtClean="0">
                <a:solidFill>
                  <a:srgbClr val="000000"/>
                </a:solidFill>
                <a:latin typeface="Calibri" panose="020F0502020204030204" pitchFamily="34" charset="0"/>
              </a:rPr>
              <a:t>Try </a:t>
            </a:r>
            <a:r>
              <a:rPr lang="en-GB" sz="2000" kern="1400" dirty="0">
                <a:solidFill>
                  <a:srgbClr val="000000"/>
                </a:solidFill>
                <a:latin typeface="Calibri" panose="020F0502020204030204" pitchFamily="34" charset="0"/>
              </a:rPr>
              <a:t>to ensure that everyone has the chance to talk and no voice dominates the sharing.  </a:t>
            </a:r>
            <a:endParaRPr lang="en-GB" sz="2000" kern="1400" dirty="0" smtClean="0">
              <a:solidFill>
                <a:srgbClr val="000000"/>
              </a:solidFill>
              <a:latin typeface="Calibri" panose="020F0502020204030204" pitchFamily="34" charset="0"/>
            </a:endParaRPr>
          </a:p>
          <a:p>
            <a:pPr marL="342900" indent="-342900" algn="just">
              <a:lnSpc>
                <a:spcPct val="119000"/>
              </a:lnSpc>
              <a:buFont typeface="Arial" panose="020B0604020202020204" pitchFamily="34" charset="0"/>
              <a:buChar char="•"/>
            </a:pPr>
            <a:r>
              <a:rPr lang="en-GB" sz="2000" kern="1400" dirty="0" smtClean="0">
                <a:solidFill>
                  <a:srgbClr val="000000"/>
                </a:solidFill>
                <a:latin typeface="Calibri" panose="020F0502020204030204" pitchFamily="34" charset="0"/>
              </a:rPr>
              <a:t>Avoid </a:t>
            </a:r>
            <a:r>
              <a:rPr lang="en-GB" sz="2000" kern="1400" dirty="0">
                <a:solidFill>
                  <a:srgbClr val="000000"/>
                </a:solidFill>
                <a:latin typeface="Calibri" panose="020F0502020204030204" pitchFamily="34" charset="0"/>
              </a:rPr>
              <a:t>any interruptions/comments/questions while people are sharing  - it is more about the respectful and prayerful synodal listening to understand. </a:t>
            </a:r>
            <a:endParaRPr lang="en-GB" sz="2000" kern="1400" dirty="0" smtClean="0">
              <a:solidFill>
                <a:srgbClr val="000000"/>
              </a:solidFill>
              <a:latin typeface="Calibri" panose="020F0502020204030204" pitchFamily="34" charset="0"/>
            </a:endParaRPr>
          </a:p>
          <a:p>
            <a:pPr marL="342900" indent="-342900" algn="just">
              <a:lnSpc>
                <a:spcPct val="119000"/>
              </a:lnSpc>
              <a:buFont typeface="Arial" panose="020B0604020202020204" pitchFamily="34" charset="0"/>
              <a:buChar char="•"/>
            </a:pPr>
            <a:r>
              <a:rPr lang="en-GB" sz="2000" kern="1400" dirty="0" smtClean="0">
                <a:solidFill>
                  <a:srgbClr val="000000"/>
                </a:solidFill>
                <a:latin typeface="Calibri" panose="020F0502020204030204" pitchFamily="34" charset="0"/>
              </a:rPr>
              <a:t>Asking </a:t>
            </a:r>
            <a:r>
              <a:rPr lang="en-GB" sz="2000" kern="1400" dirty="0">
                <a:solidFill>
                  <a:srgbClr val="000000"/>
                </a:solidFill>
                <a:latin typeface="Calibri" panose="020F0502020204030204" pitchFamily="34" charset="0"/>
              </a:rPr>
              <a:t>questions in an ‘open style’ is more helpful: Who, What Where, Why, When etc.. </a:t>
            </a:r>
            <a:endParaRPr lang="en-GB" sz="2000" kern="1400" dirty="0" smtClean="0">
              <a:solidFill>
                <a:srgbClr val="000000"/>
              </a:solidFill>
              <a:latin typeface="Calibri" panose="020F0502020204030204" pitchFamily="34" charset="0"/>
            </a:endParaRPr>
          </a:p>
          <a:p>
            <a:pPr marL="342900" indent="-342900" algn="just">
              <a:lnSpc>
                <a:spcPct val="119000"/>
              </a:lnSpc>
              <a:buFont typeface="Arial" panose="020B0604020202020204" pitchFamily="34" charset="0"/>
              <a:buChar char="•"/>
            </a:pPr>
            <a:r>
              <a:rPr lang="en-GB" sz="2000" kern="1400" dirty="0" smtClean="0">
                <a:solidFill>
                  <a:srgbClr val="000000"/>
                </a:solidFill>
                <a:latin typeface="Calibri" panose="020F0502020204030204" pitchFamily="34" charset="0"/>
              </a:rPr>
              <a:t>Don’t </a:t>
            </a:r>
            <a:r>
              <a:rPr lang="en-GB" sz="2000" kern="1400" dirty="0">
                <a:solidFill>
                  <a:srgbClr val="000000"/>
                </a:solidFill>
                <a:latin typeface="Calibri" panose="020F0502020204030204" pitchFamily="34" charset="0"/>
              </a:rPr>
              <a:t>feel you have to respond all the time or provide answers to questions but encourage a group dynamic where all feel able to answer or make a response.  </a:t>
            </a:r>
            <a:endParaRPr lang="en-GB" sz="2000" kern="1400" dirty="0" smtClean="0">
              <a:solidFill>
                <a:srgbClr val="000000"/>
              </a:solidFill>
              <a:latin typeface="Calibri" panose="020F0502020204030204" pitchFamily="34" charset="0"/>
            </a:endParaRPr>
          </a:p>
          <a:p>
            <a:pPr marL="342900" indent="-342900" algn="just">
              <a:lnSpc>
                <a:spcPct val="119000"/>
              </a:lnSpc>
              <a:buFont typeface="Arial" panose="020B0604020202020204" pitchFamily="34" charset="0"/>
              <a:buChar char="•"/>
            </a:pPr>
            <a:r>
              <a:rPr lang="en-GB" sz="2000" kern="1400" dirty="0" smtClean="0">
                <a:solidFill>
                  <a:srgbClr val="000000"/>
                </a:solidFill>
                <a:latin typeface="Calibri" panose="020F0502020204030204" pitchFamily="34" charset="0"/>
              </a:rPr>
              <a:t>Ask </a:t>
            </a:r>
            <a:r>
              <a:rPr lang="en-GB" sz="2000" kern="1400" dirty="0">
                <a:solidFill>
                  <a:srgbClr val="000000"/>
                </a:solidFill>
                <a:latin typeface="Calibri" panose="020F0502020204030204" pitchFamily="34" charset="0"/>
              </a:rPr>
              <a:t>for volunteers for tasks like reading to avoid putting people under pressure.  </a:t>
            </a:r>
            <a:endParaRPr lang="en-GB" sz="2000" kern="1400" dirty="0" smtClean="0">
              <a:solidFill>
                <a:srgbClr val="000000"/>
              </a:solidFill>
              <a:latin typeface="Calibri" panose="020F0502020204030204" pitchFamily="34" charset="0"/>
            </a:endParaRPr>
          </a:p>
          <a:p>
            <a:pPr marL="342900" indent="-342900" algn="just">
              <a:lnSpc>
                <a:spcPct val="119000"/>
              </a:lnSpc>
              <a:buFont typeface="Arial" panose="020B0604020202020204" pitchFamily="34" charset="0"/>
              <a:buChar char="•"/>
            </a:pPr>
            <a:r>
              <a:rPr lang="en-GB" sz="2000" kern="1400" dirty="0" smtClean="0">
                <a:solidFill>
                  <a:srgbClr val="000000"/>
                </a:solidFill>
                <a:latin typeface="Calibri" panose="020F0502020204030204" pitchFamily="34" charset="0"/>
              </a:rPr>
              <a:t>Try </a:t>
            </a:r>
            <a:r>
              <a:rPr lang="en-GB" sz="2000" kern="1400" dirty="0">
                <a:solidFill>
                  <a:srgbClr val="000000"/>
                </a:solidFill>
                <a:latin typeface="Calibri" panose="020F0502020204030204" pitchFamily="34" charset="0"/>
              </a:rPr>
              <a:t>to keep an eye on the time so things don’t overrun</a:t>
            </a:r>
            <a:r>
              <a:rPr lang="en-GB" sz="2000" kern="1400" dirty="0" smtClean="0">
                <a:solidFill>
                  <a:srgbClr val="000000"/>
                </a:solidFill>
                <a:latin typeface="Calibri" panose="020F0502020204030204" pitchFamily="34" charset="0"/>
              </a:rPr>
              <a:t>.</a:t>
            </a:r>
            <a:endParaRPr lang="en-GB" sz="2000" kern="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19186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638728" cy="6858000"/>
          </a:xfrm>
          <a:prstGeom prst="rect">
            <a:avLst/>
          </a:prstGeom>
          <a:solidFill>
            <a:srgbClr val="BDA6EB"/>
          </a:solidFill>
          <a:ln w="19050">
            <a:solidFill>
              <a:srgbClr val="633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380" t="2032" r="3071" b="31490"/>
          <a:stretch/>
        </p:blipFill>
        <p:spPr>
          <a:xfrm>
            <a:off x="32847" y="97604"/>
            <a:ext cx="1569922" cy="1115637"/>
          </a:xfrm>
          <a:prstGeom prst="rect">
            <a:avLst/>
          </a:prstGeom>
        </p:spPr>
      </p:pic>
      <p:sp>
        <p:nvSpPr>
          <p:cNvPr id="4" name="TextBox 3"/>
          <p:cNvSpPr txBox="1"/>
          <p:nvPr/>
        </p:nvSpPr>
        <p:spPr>
          <a:xfrm>
            <a:off x="68579" y="5474970"/>
            <a:ext cx="1511329" cy="1323439"/>
          </a:xfrm>
          <a:prstGeom prst="rect">
            <a:avLst/>
          </a:prstGeom>
          <a:noFill/>
        </p:spPr>
        <p:txBody>
          <a:bodyPr wrap="square" rtlCol="0">
            <a:spAutoFit/>
          </a:bodyPr>
          <a:lstStyle/>
          <a:p>
            <a:pPr algn="ctr"/>
            <a:r>
              <a:rPr lang="en-IE" sz="2000" b="1" dirty="0" smtClean="0"/>
              <a:t>Small group faith sharing resource for LENT 2023</a:t>
            </a:r>
            <a:endParaRPr lang="en-IE" sz="2000" b="1" dirty="0"/>
          </a:p>
        </p:txBody>
      </p:sp>
      <p:sp>
        <p:nvSpPr>
          <p:cNvPr id="5" name="Rectangle 4"/>
          <p:cNvSpPr/>
          <p:nvPr/>
        </p:nvSpPr>
        <p:spPr>
          <a:xfrm>
            <a:off x="1885950" y="97604"/>
            <a:ext cx="7109460" cy="6318653"/>
          </a:xfrm>
          <a:prstGeom prst="rect">
            <a:avLst/>
          </a:prstGeom>
        </p:spPr>
        <p:txBody>
          <a:bodyPr wrap="square">
            <a:spAutoFit/>
          </a:bodyPr>
          <a:lstStyle/>
          <a:p>
            <a:pPr>
              <a:lnSpc>
                <a:spcPct val="119000"/>
              </a:lnSpc>
            </a:pPr>
            <a:r>
              <a:rPr lang="en-GB" sz="4000" kern="1400" dirty="0" smtClean="0">
                <a:solidFill>
                  <a:srgbClr val="660033"/>
                </a:solidFill>
                <a:latin typeface="Bauhaus 93" panose="04030905020B02020C02" pitchFamily="82" charset="0"/>
              </a:rPr>
              <a:t>Some Practicalities</a:t>
            </a:r>
            <a:endParaRPr lang="en-GB" sz="4000" kern="1400" dirty="0">
              <a:solidFill>
                <a:srgbClr val="000000"/>
              </a:solidFill>
              <a:latin typeface="Calibri" panose="020F0502020204030204" pitchFamily="34" charset="0"/>
            </a:endParaRPr>
          </a:p>
          <a:p>
            <a:pPr marL="342900" indent="-342900" algn="just">
              <a:lnSpc>
                <a:spcPct val="119000"/>
              </a:lnSpc>
              <a:buFont typeface="Wingdings" panose="05000000000000000000" pitchFamily="2" charset="2"/>
              <a:buChar char="q"/>
            </a:pPr>
            <a:r>
              <a:rPr lang="en-GB" sz="2000" kern="1400" dirty="0" smtClean="0">
                <a:solidFill>
                  <a:srgbClr val="000000"/>
                </a:solidFill>
                <a:latin typeface="Calibri" panose="020F0502020204030204" pitchFamily="34" charset="0"/>
              </a:rPr>
              <a:t>Think about how you are going to </a:t>
            </a:r>
            <a:r>
              <a:rPr lang="en-GB" sz="2000" b="1" kern="1400" cap="all" dirty="0" smtClean="0">
                <a:solidFill>
                  <a:srgbClr val="000000"/>
                </a:solidFill>
                <a:latin typeface="Calibri" panose="020F0502020204030204" pitchFamily="34" charset="0"/>
              </a:rPr>
              <a:t>promote</a:t>
            </a:r>
            <a:r>
              <a:rPr lang="en-GB" sz="2000" kern="1400" dirty="0" smtClean="0">
                <a:solidFill>
                  <a:srgbClr val="000000"/>
                </a:solidFill>
                <a:latin typeface="Calibri" panose="020F0502020204030204" pitchFamily="34" charset="0"/>
              </a:rPr>
              <a:t> this:</a:t>
            </a:r>
          </a:p>
          <a:p>
            <a:pPr marL="800100" lvl="1" indent="-342900" algn="just">
              <a:lnSpc>
                <a:spcPct val="119000"/>
              </a:lnSpc>
              <a:buFont typeface="Arial" panose="020B0604020202020204" pitchFamily="34" charset="0"/>
              <a:buChar char="•"/>
            </a:pPr>
            <a:r>
              <a:rPr lang="en-GB" sz="2000" dirty="0" smtClean="0"/>
              <a:t>Mass notices/announcements</a:t>
            </a:r>
          </a:p>
          <a:p>
            <a:pPr marL="800100" lvl="1" indent="-342900" algn="just">
              <a:lnSpc>
                <a:spcPct val="119000"/>
              </a:lnSpc>
              <a:buFont typeface="Arial" panose="020B0604020202020204" pitchFamily="34" charset="0"/>
              <a:buChar char="•"/>
            </a:pPr>
            <a:r>
              <a:rPr lang="en-GB" sz="2000" dirty="0" smtClean="0"/>
              <a:t>Parish newsletter</a:t>
            </a:r>
          </a:p>
          <a:p>
            <a:pPr marL="800100" lvl="1" indent="-342900" algn="just">
              <a:lnSpc>
                <a:spcPct val="119000"/>
              </a:lnSpc>
              <a:buFont typeface="Arial" panose="020B0604020202020204" pitchFamily="34" charset="0"/>
              <a:buChar char="•"/>
            </a:pPr>
            <a:r>
              <a:rPr lang="en-GB" sz="2000" dirty="0" smtClean="0"/>
              <a:t>Noticeboards and church doors</a:t>
            </a:r>
          </a:p>
          <a:p>
            <a:pPr marL="800100" lvl="1" indent="-342900" algn="just">
              <a:lnSpc>
                <a:spcPct val="119000"/>
              </a:lnSpc>
              <a:buFont typeface="Arial" panose="020B0604020202020204" pitchFamily="34" charset="0"/>
              <a:buChar char="•"/>
            </a:pPr>
            <a:r>
              <a:rPr lang="en-GB" sz="2000" dirty="0" smtClean="0"/>
              <a:t>Parish website </a:t>
            </a:r>
            <a:r>
              <a:rPr lang="en-GB" sz="2000" dirty="0"/>
              <a:t>and social media.  </a:t>
            </a:r>
          </a:p>
          <a:p>
            <a:pPr marL="800100" lvl="1" indent="-342900" algn="just">
              <a:lnSpc>
                <a:spcPct val="119000"/>
              </a:lnSpc>
              <a:buFont typeface="Arial" panose="020B0604020202020204" pitchFamily="34" charset="0"/>
              <a:buChar char="•"/>
            </a:pPr>
            <a:r>
              <a:rPr lang="en-GB" sz="2000" dirty="0" smtClean="0"/>
              <a:t>Don’t </a:t>
            </a:r>
            <a:r>
              <a:rPr lang="en-GB" sz="2000" dirty="0"/>
              <a:t>forget that personal invitation works the best!  </a:t>
            </a:r>
            <a:endParaRPr lang="en-GB" sz="2000" kern="1400" dirty="0" smtClean="0">
              <a:solidFill>
                <a:srgbClr val="000000"/>
              </a:solidFill>
              <a:latin typeface="Calibri" panose="020F0502020204030204" pitchFamily="34" charset="0"/>
            </a:endParaRPr>
          </a:p>
          <a:p>
            <a:pPr marL="342900" indent="-342900" algn="just">
              <a:lnSpc>
                <a:spcPct val="119000"/>
              </a:lnSpc>
              <a:buFont typeface="Wingdings" panose="05000000000000000000" pitchFamily="2" charset="2"/>
              <a:buChar char="q"/>
            </a:pPr>
            <a:r>
              <a:rPr lang="en-GB" sz="2000" kern="1400" dirty="0" smtClean="0">
                <a:solidFill>
                  <a:srgbClr val="000000"/>
                </a:solidFill>
                <a:latin typeface="Calibri" panose="020F0502020204030204" pitchFamily="34" charset="0"/>
              </a:rPr>
              <a:t>Will people sign up, register or just turn up?</a:t>
            </a:r>
          </a:p>
          <a:p>
            <a:pPr marL="342900" indent="-342900" algn="just">
              <a:lnSpc>
                <a:spcPct val="119000"/>
              </a:lnSpc>
              <a:buFont typeface="Wingdings" panose="05000000000000000000" pitchFamily="2" charset="2"/>
              <a:buChar char="q"/>
            </a:pPr>
            <a:r>
              <a:rPr lang="en-GB" sz="2000" kern="1400" dirty="0" smtClean="0">
                <a:solidFill>
                  <a:srgbClr val="000000"/>
                </a:solidFill>
                <a:latin typeface="Calibri" panose="020F0502020204030204" pitchFamily="34" charset="0"/>
              </a:rPr>
              <a:t>Where and when will you hold the gathering?</a:t>
            </a:r>
            <a:r>
              <a:rPr lang="en-GB" sz="2000" dirty="0"/>
              <a:t> </a:t>
            </a:r>
            <a:r>
              <a:rPr lang="en-GB" sz="2000" dirty="0" smtClean="0"/>
              <a:t>Make </a:t>
            </a:r>
            <a:r>
              <a:rPr lang="en-GB" sz="2000" dirty="0"/>
              <a:t>sure </a:t>
            </a:r>
            <a:r>
              <a:rPr lang="en-GB" sz="2000" dirty="0" smtClean="0"/>
              <a:t>everyone knows!</a:t>
            </a:r>
          </a:p>
          <a:p>
            <a:pPr marL="342900" indent="-342900" algn="just">
              <a:lnSpc>
                <a:spcPct val="119000"/>
              </a:lnSpc>
              <a:buFont typeface="Wingdings" panose="05000000000000000000" pitchFamily="2" charset="2"/>
              <a:buChar char="q"/>
            </a:pPr>
            <a:r>
              <a:rPr lang="en-GB" sz="2000" dirty="0" smtClean="0"/>
              <a:t>If </a:t>
            </a:r>
            <a:r>
              <a:rPr lang="en-GB" sz="2000" dirty="0"/>
              <a:t>there are more people wanting to participate then think about having more than one group.  Ideally each group would have someone assigned to lead them. (You may need to train more </a:t>
            </a:r>
            <a:r>
              <a:rPr lang="en-GB" sz="2000" dirty="0" smtClean="0"/>
              <a:t>leaders)</a:t>
            </a:r>
            <a:r>
              <a:rPr lang="en-GB" sz="2000" dirty="0"/>
              <a:t> </a:t>
            </a:r>
            <a:endParaRPr lang="en-GB" sz="2000" dirty="0" smtClean="0"/>
          </a:p>
          <a:p>
            <a:pPr marL="342900" indent="-342900" algn="just">
              <a:lnSpc>
                <a:spcPct val="119000"/>
              </a:lnSpc>
              <a:buFont typeface="Wingdings" panose="05000000000000000000" pitchFamily="2" charset="2"/>
              <a:buChar char="q"/>
            </a:pPr>
            <a:r>
              <a:rPr lang="en-GB" sz="2000" dirty="0" smtClean="0"/>
              <a:t>Who </a:t>
            </a:r>
            <a:r>
              <a:rPr lang="en-GB" sz="2000" dirty="0"/>
              <a:t>will photocopy leaflets/set up PowerPoint/host Zoom</a:t>
            </a:r>
            <a:r>
              <a:rPr lang="en-GB" sz="2000" dirty="0" smtClean="0"/>
              <a:t>?</a:t>
            </a:r>
          </a:p>
          <a:p>
            <a:pPr marL="342900" indent="-342900" algn="just">
              <a:lnSpc>
                <a:spcPct val="119000"/>
              </a:lnSpc>
              <a:buFont typeface="Wingdings" panose="05000000000000000000" pitchFamily="2" charset="2"/>
              <a:buChar char="q"/>
            </a:pPr>
            <a:r>
              <a:rPr lang="en-GB" sz="2000" kern="1400" dirty="0" smtClean="0">
                <a:solidFill>
                  <a:srgbClr val="000000"/>
                </a:solidFill>
                <a:latin typeface="Calibri" panose="020F0502020204030204" pitchFamily="34" charset="0"/>
              </a:rPr>
              <a:t>Refreshments?? Who will provide them?</a:t>
            </a:r>
            <a:endParaRPr lang="en-GB" sz="2000" kern="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46531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5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638728" cy="6858000"/>
          </a:xfrm>
          <a:prstGeom prst="rect">
            <a:avLst/>
          </a:prstGeom>
          <a:solidFill>
            <a:srgbClr val="BDA6EB"/>
          </a:solidFill>
          <a:ln w="19050">
            <a:solidFill>
              <a:srgbClr val="633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380" t="2032" r="3071" b="31490"/>
          <a:stretch/>
        </p:blipFill>
        <p:spPr>
          <a:xfrm>
            <a:off x="32847" y="97604"/>
            <a:ext cx="1569922" cy="1115637"/>
          </a:xfrm>
          <a:prstGeom prst="rect">
            <a:avLst/>
          </a:prstGeom>
        </p:spPr>
      </p:pic>
      <p:sp>
        <p:nvSpPr>
          <p:cNvPr id="4" name="TextBox 3"/>
          <p:cNvSpPr txBox="1"/>
          <p:nvPr/>
        </p:nvSpPr>
        <p:spPr>
          <a:xfrm>
            <a:off x="68579" y="5474970"/>
            <a:ext cx="1511329" cy="1323439"/>
          </a:xfrm>
          <a:prstGeom prst="rect">
            <a:avLst/>
          </a:prstGeom>
          <a:noFill/>
        </p:spPr>
        <p:txBody>
          <a:bodyPr wrap="square" rtlCol="0">
            <a:spAutoFit/>
          </a:bodyPr>
          <a:lstStyle/>
          <a:p>
            <a:pPr algn="ctr"/>
            <a:r>
              <a:rPr lang="en-IE" sz="2000" b="1" dirty="0" smtClean="0"/>
              <a:t>Small group faith sharing resource for LENT 2023</a:t>
            </a:r>
            <a:endParaRPr lang="en-IE" sz="2000" b="1" dirty="0"/>
          </a:p>
        </p:txBody>
      </p:sp>
      <p:sp>
        <p:nvSpPr>
          <p:cNvPr id="5" name="TextBox 4"/>
          <p:cNvSpPr txBox="1"/>
          <p:nvPr/>
        </p:nvSpPr>
        <p:spPr>
          <a:xfrm>
            <a:off x="1966617" y="429735"/>
            <a:ext cx="4669820" cy="2985433"/>
          </a:xfrm>
          <a:prstGeom prst="rect">
            <a:avLst/>
          </a:prstGeom>
          <a:noFill/>
        </p:spPr>
        <p:txBody>
          <a:bodyPr wrap="square" rtlCol="0">
            <a:spAutoFit/>
          </a:bodyPr>
          <a:lstStyle/>
          <a:p>
            <a:r>
              <a:rPr lang="en-IE" sz="4000" dirty="0" smtClean="0">
                <a:solidFill>
                  <a:srgbClr val="C00000"/>
                </a:solidFill>
                <a:latin typeface="Bauhaus 93" panose="04030905020B02020C02" pitchFamily="82" charset="0"/>
              </a:rPr>
              <a:t>Resources</a:t>
            </a:r>
            <a:r>
              <a:rPr lang="en-IE" sz="2000" dirty="0" smtClean="0"/>
              <a:t> </a:t>
            </a:r>
          </a:p>
          <a:p>
            <a:pPr marL="342900" indent="-342900">
              <a:buFont typeface="Arial" panose="020B0604020202020204" pitchFamily="34" charset="0"/>
              <a:buChar char="•"/>
            </a:pPr>
            <a:r>
              <a:rPr lang="en-IE" sz="2000" dirty="0" smtClean="0"/>
              <a:t>Leader’s Toolkit leaflet</a:t>
            </a:r>
          </a:p>
          <a:p>
            <a:pPr marL="342900" indent="-342900">
              <a:buFont typeface="Arial" panose="020B0604020202020204" pitchFamily="34" charset="0"/>
              <a:buChar char="•"/>
            </a:pPr>
            <a:r>
              <a:rPr lang="en-IE" sz="2000" dirty="0"/>
              <a:t>L</a:t>
            </a:r>
            <a:r>
              <a:rPr lang="en-IE" sz="2000" dirty="0" smtClean="0"/>
              <a:t>eaflets for the sessions</a:t>
            </a:r>
          </a:p>
          <a:p>
            <a:pPr marL="342900" indent="-342900">
              <a:buFont typeface="Arial" panose="020B0604020202020204" pitchFamily="34" charset="0"/>
              <a:buChar char="•"/>
            </a:pPr>
            <a:r>
              <a:rPr lang="en-IE" sz="2000" dirty="0" err="1" smtClean="0"/>
              <a:t>Powerpoints</a:t>
            </a:r>
            <a:endParaRPr lang="en-IE" sz="2000" dirty="0" smtClean="0"/>
          </a:p>
          <a:p>
            <a:pPr marL="342900" indent="-342900">
              <a:buFont typeface="Arial" panose="020B0604020202020204" pitchFamily="34" charset="0"/>
              <a:buChar char="•"/>
            </a:pPr>
            <a:r>
              <a:rPr lang="en-IE" sz="2000" dirty="0"/>
              <a:t>S</a:t>
            </a:r>
            <a:r>
              <a:rPr lang="en-IE" sz="2000" dirty="0" smtClean="0"/>
              <a:t>ound files for the Prayer section</a:t>
            </a:r>
          </a:p>
          <a:p>
            <a:r>
              <a:rPr lang="en-IE" sz="2000" dirty="0" smtClean="0"/>
              <a:t>are available from the LENT section </a:t>
            </a:r>
          </a:p>
          <a:p>
            <a:r>
              <a:rPr lang="en-IE" sz="2000" dirty="0" smtClean="0"/>
              <a:t>of our website </a:t>
            </a:r>
          </a:p>
          <a:p>
            <a:r>
              <a:rPr lang="en-IE" sz="2800" b="1" dirty="0" smtClean="0"/>
              <a:t>missionministry.ie</a:t>
            </a:r>
          </a:p>
        </p:txBody>
      </p:sp>
      <p:grpSp>
        <p:nvGrpSpPr>
          <p:cNvPr id="8" name="Group 7"/>
          <p:cNvGrpSpPr/>
          <p:nvPr/>
        </p:nvGrpSpPr>
        <p:grpSpPr>
          <a:xfrm rot="625843">
            <a:off x="6292266" y="651797"/>
            <a:ext cx="2054512" cy="2566268"/>
            <a:chOff x="6882063" y="1604211"/>
            <a:chExt cx="1935934" cy="2598821"/>
          </a:xfrm>
        </p:grpSpPr>
        <p:sp>
          <p:nvSpPr>
            <p:cNvPr id="7" name="Rectangle 6"/>
            <p:cNvSpPr/>
            <p:nvPr/>
          </p:nvSpPr>
          <p:spPr>
            <a:xfrm>
              <a:off x="6882063" y="1604211"/>
              <a:ext cx="1935934" cy="25988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097" y="1682068"/>
              <a:ext cx="1775879" cy="2232907"/>
            </a:xfrm>
            <a:prstGeom prst="rect">
              <a:avLst/>
            </a:prstGeom>
            <a:ln>
              <a:noFill/>
            </a:ln>
          </p:spPr>
        </p:pic>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6617" y="3503227"/>
            <a:ext cx="3295182" cy="3295182"/>
          </a:xfrm>
          <a:prstGeom prst="rect">
            <a:avLst/>
          </a:prstGeom>
        </p:spPr>
      </p:pic>
      <p:sp>
        <p:nvSpPr>
          <p:cNvPr id="9" name="TextBox 8"/>
          <p:cNvSpPr txBox="1"/>
          <p:nvPr/>
        </p:nvSpPr>
        <p:spPr>
          <a:xfrm>
            <a:off x="5495636" y="4442691"/>
            <a:ext cx="3408219" cy="707886"/>
          </a:xfrm>
          <a:prstGeom prst="rect">
            <a:avLst/>
          </a:prstGeom>
          <a:noFill/>
        </p:spPr>
        <p:txBody>
          <a:bodyPr wrap="square" rtlCol="0">
            <a:spAutoFit/>
          </a:bodyPr>
          <a:lstStyle/>
          <a:p>
            <a:r>
              <a:rPr lang="en-IE" sz="2000" dirty="0" smtClean="0"/>
              <a:t>To register please email:</a:t>
            </a:r>
          </a:p>
          <a:p>
            <a:r>
              <a:rPr lang="en-IE" sz="2000" b="1" dirty="0" smtClean="0"/>
              <a:t>peter.siney@dublindiocese.ie</a:t>
            </a:r>
            <a:endParaRPr lang="en-IE" sz="2000" b="1" dirty="0"/>
          </a:p>
        </p:txBody>
      </p:sp>
    </p:spTree>
    <p:extLst>
      <p:ext uri="{BB962C8B-B14F-4D97-AF65-F5344CB8AC3E}">
        <p14:creationId xmlns:p14="http://schemas.microsoft.com/office/powerpoint/2010/main" val="295119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5950" y="492445"/>
            <a:ext cx="6738620" cy="1528945"/>
          </a:xfrm>
          <a:prstGeom prst="rect">
            <a:avLst/>
          </a:prstGeom>
        </p:spPr>
        <p:txBody>
          <a:bodyPr wrap="square">
            <a:spAutoFit/>
          </a:bodyPr>
          <a:lstStyle/>
          <a:p>
            <a:r>
              <a:rPr lang="en-GB" sz="4000" kern="1400" dirty="0" smtClean="0">
                <a:solidFill>
                  <a:srgbClr val="660033"/>
                </a:solidFill>
                <a:latin typeface="Bauhaus 93" panose="04030905020B02020C02" pitchFamily="82" charset="0"/>
              </a:rPr>
              <a:t>Any thoughts, comments, questions??</a:t>
            </a:r>
            <a:endParaRPr lang="en-GB" dirty="0"/>
          </a:p>
          <a:p>
            <a:pPr>
              <a:lnSpc>
                <a:spcPct val="119000"/>
              </a:lnSpc>
              <a:spcAft>
                <a:spcPts val="600"/>
              </a:spcAft>
            </a:pPr>
            <a:endParaRPr lang="en-GB" sz="1200" kern="1400" dirty="0">
              <a:ln>
                <a:noFill/>
              </a:ln>
              <a:solidFill>
                <a:srgbClr val="000000"/>
              </a:solidFill>
              <a:effectLst/>
              <a:latin typeface="Calibri" panose="020F0502020204030204" pitchFamily="34" charset="0"/>
            </a:endParaRPr>
          </a:p>
        </p:txBody>
      </p:sp>
      <p:sp>
        <p:nvSpPr>
          <p:cNvPr id="3" name="Rectangle 2"/>
          <p:cNvSpPr/>
          <p:nvPr/>
        </p:nvSpPr>
        <p:spPr>
          <a:xfrm>
            <a:off x="1" y="0"/>
            <a:ext cx="1638728" cy="6858000"/>
          </a:xfrm>
          <a:prstGeom prst="rect">
            <a:avLst/>
          </a:prstGeom>
          <a:solidFill>
            <a:srgbClr val="BDA6EB"/>
          </a:solidFill>
          <a:ln w="19050">
            <a:solidFill>
              <a:srgbClr val="633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380" t="2032" r="3071" b="31490"/>
          <a:stretch/>
        </p:blipFill>
        <p:spPr>
          <a:xfrm>
            <a:off x="32847" y="97604"/>
            <a:ext cx="1569922" cy="1115637"/>
          </a:xfrm>
          <a:prstGeom prst="rect">
            <a:avLst/>
          </a:prstGeom>
        </p:spPr>
      </p:pic>
      <p:sp>
        <p:nvSpPr>
          <p:cNvPr id="5" name="TextBox 4"/>
          <p:cNvSpPr txBox="1"/>
          <p:nvPr/>
        </p:nvSpPr>
        <p:spPr>
          <a:xfrm>
            <a:off x="68579" y="5474970"/>
            <a:ext cx="1511329" cy="1323439"/>
          </a:xfrm>
          <a:prstGeom prst="rect">
            <a:avLst/>
          </a:prstGeom>
          <a:noFill/>
        </p:spPr>
        <p:txBody>
          <a:bodyPr wrap="square" rtlCol="0">
            <a:spAutoFit/>
          </a:bodyPr>
          <a:lstStyle/>
          <a:p>
            <a:pPr algn="ctr"/>
            <a:r>
              <a:rPr lang="en-IE" sz="2000" b="1" dirty="0" smtClean="0"/>
              <a:t>Small group faith sharing resource for LENT 2023</a:t>
            </a:r>
            <a:endParaRPr lang="en-IE" sz="2000" b="1"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5649"/>
          <a:stretch/>
        </p:blipFill>
        <p:spPr>
          <a:xfrm>
            <a:off x="1885950" y="2021390"/>
            <a:ext cx="6991883" cy="4400675"/>
          </a:xfrm>
          <a:prstGeom prst="rect">
            <a:avLst/>
          </a:prstGeom>
          <a:ln>
            <a:solidFill>
              <a:schemeClr val="tx1"/>
            </a:solidFill>
          </a:ln>
        </p:spPr>
      </p:pic>
      <p:pic>
        <p:nvPicPr>
          <p:cNvPr id="6" name="Picture 5"/>
          <p:cNvPicPr>
            <a:picLocks noChangeAspect="1"/>
          </p:cNvPicPr>
          <p:nvPr/>
        </p:nvPicPr>
        <p:blipFill rotWithShape="1">
          <a:blip r:embed="rId4"/>
          <a:srcRect l="8358" r="3542" b="14896"/>
          <a:stretch/>
        </p:blipFill>
        <p:spPr>
          <a:xfrm>
            <a:off x="1931200" y="2410758"/>
            <a:ext cx="5083058" cy="3781698"/>
          </a:xfrm>
          <a:prstGeom prst="rect">
            <a:avLst/>
          </a:prstGeom>
        </p:spPr>
      </p:pic>
      <p:sp>
        <p:nvSpPr>
          <p:cNvPr id="8" name="Right Arrow 7"/>
          <p:cNvSpPr/>
          <p:nvPr/>
        </p:nvSpPr>
        <p:spPr>
          <a:xfrm>
            <a:off x="2118167" y="5565218"/>
            <a:ext cx="4994477" cy="789283"/>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9" name="TextBox 8"/>
          <p:cNvSpPr txBox="1"/>
          <p:nvPr/>
        </p:nvSpPr>
        <p:spPr>
          <a:xfrm>
            <a:off x="2240280" y="5806440"/>
            <a:ext cx="4535424" cy="369332"/>
          </a:xfrm>
          <a:prstGeom prst="rect">
            <a:avLst/>
          </a:prstGeom>
          <a:noFill/>
        </p:spPr>
        <p:txBody>
          <a:bodyPr wrap="square" rtlCol="0">
            <a:spAutoFit/>
          </a:bodyPr>
          <a:lstStyle/>
          <a:p>
            <a:pPr algn="r"/>
            <a:r>
              <a:rPr lang="en-IE" b="1" dirty="0" smtClean="0"/>
              <a:t>Type into the CHAT box here</a:t>
            </a:r>
            <a:endParaRPr lang="en-IE" b="1" dirty="0"/>
          </a:p>
        </p:txBody>
      </p:sp>
    </p:spTree>
    <p:extLst>
      <p:ext uri="{BB962C8B-B14F-4D97-AF65-F5344CB8AC3E}">
        <p14:creationId xmlns:p14="http://schemas.microsoft.com/office/powerpoint/2010/main" val="622415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638728" cy="6858000"/>
          </a:xfrm>
          <a:prstGeom prst="rect">
            <a:avLst/>
          </a:prstGeom>
          <a:solidFill>
            <a:srgbClr val="BDA6EB"/>
          </a:solidFill>
          <a:ln w="19050">
            <a:solidFill>
              <a:srgbClr val="633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380" t="2032" r="3071" b="31490"/>
          <a:stretch/>
        </p:blipFill>
        <p:spPr>
          <a:xfrm>
            <a:off x="32847" y="97604"/>
            <a:ext cx="1569922" cy="1115637"/>
          </a:xfrm>
          <a:prstGeom prst="rect">
            <a:avLst/>
          </a:prstGeom>
        </p:spPr>
      </p:pic>
      <p:sp>
        <p:nvSpPr>
          <p:cNvPr id="4" name="TextBox 3"/>
          <p:cNvSpPr txBox="1"/>
          <p:nvPr/>
        </p:nvSpPr>
        <p:spPr>
          <a:xfrm>
            <a:off x="68579" y="5474970"/>
            <a:ext cx="1511329" cy="1323439"/>
          </a:xfrm>
          <a:prstGeom prst="rect">
            <a:avLst/>
          </a:prstGeom>
          <a:noFill/>
        </p:spPr>
        <p:txBody>
          <a:bodyPr wrap="square" rtlCol="0">
            <a:spAutoFit/>
          </a:bodyPr>
          <a:lstStyle/>
          <a:p>
            <a:pPr algn="ctr"/>
            <a:r>
              <a:rPr lang="en-IE" sz="2000" b="1" dirty="0" smtClean="0"/>
              <a:t>Small group faith sharing resource for LENT 2023</a:t>
            </a:r>
            <a:endParaRPr lang="en-IE" sz="2000" b="1" dirty="0"/>
          </a:p>
        </p:txBody>
      </p:sp>
      <p:sp>
        <p:nvSpPr>
          <p:cNvPr id="9" name="Rectangle 8"/>
          <p:cNvSpPr/>
          <p:nvPr/>
        </p:nvSpPr>
        <p:spPr>
          <a:xfrm>
            <a:off x="1966617" y="751576"/>
            <a:ext cx="6899669" cy="1938992"/>
          </a:xfrm>
          <a:prstGeom prst="rect">
            <a:avLst/>
          </a:prstGeom>
        </p:spPr>
        <p:txBody>
          <a:bodyPr wrap="square">
            <a:spAutoFit/>
          </a:bodyPr>
          <a:lstStyle/>
          <a:p>
            <a:pPr algn="ctr"/>
            <a:r>
              <a:rPr lang="en-IE" sz="7200" dirty="0">
                <a:solidFill>
                  <a:srgbClr val="C00000"/>
                </a:solidFill>
                <a:latin typeface="Bauhaus 93" panose="04030905020B02020C02" pitchFamily="82" charset="0"/>
              </a:rPr>
              <a:t>Thank you </a:t>
            </a:r>
            <a:endParaRPr lang="en-IE" sz="7200" dirty="0" smtClean="0">
              <a:solidFill>
                <a:srgbClr val="C00000"/>
              </a:solidFill>
              <a:latin typeface="Bauhaus 93" panose="04030905020B02020C02" pitchFamily="82" charset="0"/>
            </a:endParaRPr>
          </a:p>
          <a:p>
            <a:pPr algn="ctr"/>
            <a:r>
              <a:rPr lang="en-IE" sz="2400" dirty="0" smtClean="0"/>
              <a:t>for </a:t>
            </a:r>
            <a:r>
              <a:rPr lang="en-IE" sz="2400" dirty="0"/>
              <a:t>attending the training</a:t>
            </a:r>
            <a:r>
              <a:rPr lang="en-IE" sz="2400" dirty="0" smtClean="0"/>
              <a:t>.</a:t>
            </a:r>
          </a:p>
          <a:p>
            <a:pPr algn="ctr"/>
            <a:r>
              <a:rPr lang="en-IE" sz="2400" dirty="0" smtClean="0"/>
              <a:t>Hope you find the resource useful and enjoyable!</a:t>
            </a:r>
            <a:endParaRPr lang="en-IE" sz="2400" dirty="0"/>
          </a:p>
        </p:txBody>
      </p:sp>
      <p:sp>
        <p:nvSpPr>
          <p:cNvPr id="10" name="Rectangle 9"/>
          <p:cNvSpPr/>
          <p:nvPr/>
        </p:nvSpPr>
        <p:spPr>
          <a:xfrm>
            <a:off x="2027559" y="3764134"/>
            <a:ext cx="6838727" cy="1015663"/>
          </a:xfrm>
          <a:prstGeom prst="rect">
            <a:avLst/>
          </a:prstGeom>
        </p:spPr>
        <p:txBody>
          <a:bodyPr wrap="square">
            <a:spAutoFit/>
          </a:bodyPr>
          <a:lstStyle/>
          <a:p>
            <a:r>
              <a:rPr lang="en-IE" sz="2000" dirty="0"/>
              <a:t>For any further questions or </a:t>
            </a:r>
            <a:r>
              <a:rPr lang="en-IE" sz="4000" dirty="0">
                <a:solidFill>
                  <a:srgbClr val="C00000"/>
                </a:solidFill>
                <a:latin typeface="Bauhaus 93" panose="04030905020B02020C02" pitchFamily="82" charset="0"/>
              </a:rPr>
              <a:t>help</a:t>
            </a:r>
            <a:r>
              <a:rPr lang="en-IE" sz="2000" dirty="0"/>
              <a:t> please contact</a:t>
            </a:r>
          </a:p>
          <a:p>
            <a:r>
              <a:rPr lang="en-IE" sz="2000" b="1" dirty="0" smtClean="0"/>
              <a:t>peter.siney@dublindiocese.ie</a:t>
            </a:r>
            <a:endParaRPr lang="en-IE" sz="2000" b="1" dirty="0"/>
          </a:p>
        </p:txBody>
      </p:sp>
    </p:spTree>
    <p:extLst>
      <p:ext uri="{BB962C8B-B14F-4D97-AF65-F5344CB8AC3E}">
        <p14:creationId xmlns:p14="http://schemas.microsoft.com/office/powerpoint/2010/main" val="143625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638728" cy="6858000"/>
          </a:xfrm>
          <a:prstGeom prst="rect">
            <a:avLst/>
          </a:prstGeom>
          <a:solidFill>
            <a:srgbClr val="BDA6EB"/>
          </a:solidFill>
          <a:ln w="19050">
            <a:solidFill>
              <a:srgbClr val="633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380" t="2032" r="3071" b="31490"/>
          <a:stretch/>
        </p:blipFill>
        <p:spPr>
          <a:xfrm>
            <a:off x="32847" y="97604"/>
            <a:ext cx="1569922" cy="1115637"/>
          </a:xfrm>
          <a:prstGeom prst="rect">
            <a:avLst/>
          </a:prstGeom>
        </p:spPr>
      </p:pic>
      <p:sp>
        <p:nvSpPr>
          <p:cNvPr id="4" name="TextBox 3"/>
          <p:cNvSpPr txBox="1"/>
          <p:nvPr/>
        </p:nvSpPr>
        <p:spPr>
          <a:xfrm>
            <a:off x="68579" y="5474970"/>
            <a:ext cx="1511329" cy="1323439"/>
          </a:xfrm>
          <a:prstGeom prst="rect">
            <a:avLst/>
          </a:prstGeom>
          <a:noFill/>
        </p:spPr>
        <p:txBody>
          <a:bodyPr wrap="square" rtlCol="0">
            <a:spAutoFit/>
          </a:bodyPr>
          <a:lstStyle/>
          <a:p>
            <a:pPr algn="ctr"/>
            <a:r>
              <a:rPr lang="en-IE" sz="2000" b="1" dirty="0" smtClean="0"/>
              <a:t>Small group faith sharing resource for LENT 2023</a:t>
            </a:r>
            <a:endParaRPr lang="en-IE" sz="2000" b="1" dirty="0"/>
          </a:p>
        </p:txBody>
      </p:sp>
      <p:sp>
        <p:nvSpPr>
          <p:cNvPr id="5" name="Rectangle 4"/>
          <p:cNvSpPr/>
          <p:nvPr/>
        </p:nvSpPr>
        <p:spPr>
          <a:xfrm>
            <a:off x="2000250" y="80965"/>
            <a:ext cx="6777990" cy="5810822"/>
          </a:xfrm>
          <a:prstGeom prst="rect">
            <a:avLst/>
          </a:prstGeom>
        </p:spPr>
        <p:txBody>
          <a:bodyPr wrap="square">
            <a:spAutoFit/>
          </a:bodyPr>
          <a:lstStyle/>
          <a:p>
            <a:pPr>
              <a:lnSpc>
                <a:spcPct val="119000"/>
              </a:lnSpc>
            </a:pPr>
            <a:r>
              <a:rPr lang="en-GB" sz="4000" kern="1400" dirty="0" smtClean="0">
                <a:solidFill>
                  <a:srgbClr val="660033"/>
                </a:solidFill>
                <a:latin typeface="Bauhaus 93" panose="04030905020B02020C02" pitchFamily="82" charset="0"/>
              </a:rPr>
              <a:t>LENT 2023</a:t>
            </a:r>
            <a:endParaRPr lang="en-GB" sz="4000" kern="1400" dirty="0">
              <a:solidFill>
                <a:srgbClr val="000000"/>
              </a:solidFill>
              <a:latin typeface="Calibri" panose="020F0502020204030204" pitchFamily="34" charset="0"/>
            </a:endParaRPr>
          </a:p>
          <a:p>
            <a:r>
              <a:rPr lang="en-GB" sz="2000" dirty="0" smtClean="0"/>
              <a:t>The </a:t>
            </a:r>
            <a:r>
              <a:rPr lang="en-GB" sz="2000" dirty="0"/>
              <a:t>Season of Lent is a really good time for reflection and to devote time to our faith life.  </a:t>
            </a:r>
            <a:r>
              <a:rPr lang="en-GB" sz="2000" dirty="0" smtClean="0"/>
              <a:t>Following a process like this helps </a:t>
            </a:r>
            <a:r>
              <a:rPr lang="en-GB" sz="2000" dirty="0" smtClean="0">
                <a:effectLst/>
              </a:rPr>
              <a:t>to maintain the sense and integrity of a liturgical season. </a:t>
            </a:r>
          </a:p>
          <a:p>
            <a:endParaRPr lang="en-GB" sz="400" dirty="0" smtClean="0">
              <a:effectLst/>
            </a:endParaRPr>
          </a:p>
          <a:p>
            <a:r>
              <a:rPr lang="en-GB" sz="2000" dirty="0" smtClean="0">
                <a:effectLst/>
              </a:rPr>
              <a:t>It’s </a:t>
            </a:r>
            <a:r>
              <a:rPr lang="en-GB" sz="2000" dirty="0">
                <a:effectLst/>
              </a:rPr>
              <a:t>a very simple and easy way to offer something to people during Lent and can be run in conjunction with any other Lenten initiative parishes may have</a:t>
            </a:r>
            <a:r>
              <a:rPr lang="en-GB" sz="2000" dirty="0" smtClean="0">
                <a:effectLst/>
              </a:rPr>
              <a:t>.</a:t>
            </a:r>
            <a:endParaRPr lang="en-GB" sz="2000" dirty="0" smtClean="0"/>
          </a:p>
          <a:p>
            <a:endParaRPr lang="en-GB" sz="2000" dirty="0"/>
          </a:p>
          <a:p>
            <a:r>
              <a:rPr lang="en-GB" sz="2000" dirty="0" smtClean="0"/>
              <a:t>The </a:t>
            </a:r>
            <a:r>
              <a:rPr lang="en-GB" sz="2000" dirty="0"/>
              <a:t>‘People of Hope’ resource is here to support people and </a:t>
            </a:r>
            <a:r>
              <a:rPr lang="en-GB" sz="2000" dirty="0" smtClean="0"/>
              <a:t>parishes </a:t>
            </a:r>
            <a:r>
              <a:rPr lang="en-GB" sz="2000" dirty="0"/>
              <a:t>as we move </a:t>
            </a:r>
            <a:r>
              <a:rPr lang="en-GB" sz="2000" dirty="0" smtClean="0"/>
              <a:t>forward pastorally in </a:t>
            </a:r>
            <a:r>
              <a:rPr lang="en-GB" sz="2000" dirty="0"/>
              <a:t>the Building Hope initiative in the Diocese</a:t>
            </a:r>
            <a:r>
              <a:rPr lang="en-GB" sz="2000" dirty="0" smtClean="0"/>
              <a:t>.</a:t>
            </a:r>
          </a:p>
          <a:p>
            <a:endParaRPr lang="en-GB" sz="2000" dirty="0" smtClean="0"/>
          </a:p>
          <a:p>
            <a:endParaRPr lang="en-GB" sz="2000" dirty="0"/>
          </a:p>
          <a:p>
            <a:endParaRPr lang="en-GB" sz="2000" dirty="0"/>
          </a:p>
          <a:p>
            <a:r>
              <a:rPr lang="en-GB" sz="2000" dirty="0" smtClean="0"/>
              <a:t>It </a:t>
            </a:r>
            <a:r>
              <a:rPr lang="en-GB" sz="2000" dirty="0"/>
              <a:t>also helps to grow and strengthen the synodal way of being Church that, under the guidance of Pope Francis, we have already started to develop</a:t>
            </a:r>
            <a:r>
              <a:rPr lang="en-GB" sz="2000" dirty="0" smtClean="0"/>
              <a:t>.</a:t>
            </a:r>
            <a:endParaRPr lang="en-GB" dirty="0"/>
          </a:p>
        </p:txBody>
      </p:sp>
      <p:pic>
        <p:nvPicPr>
          <p:cNvPr id="6" name="Picture 5"/>
          <p:cNvPicPr>
            <a:picLocks noChangeAspect="1"/>
          </p:cNvPicPr>
          <p:nvPr/>
        </p:nvPicPr>
        <p:blipFill>
          <a:blip r:embed="rId3"/>
          <a:stretch>
            <a:fillRect/>
          </a:stretch>
        </p:blipFill>
        <p:spPr>
          <a:xfrm>
            <a:off x="4711065" y="3739360"/>
            <a:ext cx="4067175" cy="1009650"/>
          </a:xfrm>
          <a:prstGeom prst="rect">
            <a:avLst/>
          </a:prstGeom>
        </p:spPr>
      </p:pic>
      <p:pic>
        <p:nvPicPr>
          <p:cNvPr id="1026" name="Picture 2" descr="dem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010" y="5445137"/>
            <a:ext cx="2983230" cy="133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6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Effect transition="in" filter="fade">
                                      <p:cBhvr>
                                        <p:cTn id="25" dur="500"/>
                                        <p:tgtEl>
                                          <p:spTgt spid="5">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5950" y="492445"/>
            <a:ext cx="6738620" cy="5498749"/>
          </a:xfrm>
          <a:prstGeom prst="rect">
            <a:avLst/>
          </a:prstGeom>
        </p:spPr>
        <p:txBody>
          <a:bodyPr wrap="square">
            <a:spAutoFit/>
          </a:bodyPr>
          <a:lstStyle/>
          <a:p>
            <a:r>
              <a:rPr lang="en-GB" sz="4000" kern="1400" dirty="0" smtClean="0">
                <a:solidFill>
                  <a:srgbClr val="660033"/>
                </a:solidFill>
                <a:latin typeface="Bauhaus 93" panose="04030905020B02020C02" pitchFamily="82" charset="0"/>
              </a:rPr>
              <a:t>Why a small faith community approach?</a:t>
            </a:r>
            <a:endParaRPr lang="en-GB" sz="4000" kern="1400" dirty="0">
              <a:solidFill>
                <a:srgbClr val="000000"/>
              </a:solidFill>
              <a:latin typeface="Calibri" panose="020F0502020204030204" pitchFamily="34" charset="0"/>
            </a:endParaRPr>
          </a:p>
          <a:p>
            <a:pPr algn="just">
              <a:lnSpc>
                <a:spcPct val="119000"/>
              </a:lnSpc>
            </a:pPr>
            <a:endParaRPr lang="en-GB" dirty="0" smtClean="0"/>
          </a:p>
          <a:p>
            <a:pPr marL="285750" indent="-285750" algn="just">
              <a:lnSpc>
                <a:spcPct val="119000"/>
              </a:lnSpc>
              <a:buFont typeface="Arial" panose="020B0604020202020204" pitchFamily="34" charset="0"/>
              <a:buChar char="•"/>
            </a:pPr>
            <a:r>
              <a:rPr lang="en-GB" sz="2000" dirty="0" smtClean="0"/>
              <a:t>To grow in confidence </a:t>
            </a:r>
            <a:r>
              <a:rPr lang="en-GB" sz="2000" dirty="0"/>
              <a:t>about sharing </a:t>
            </a:r>
            <a:r>
              <a:rPr lang="en-GB" sz="2000" dirty="0" smtClean="0"/>
              <a:t>our </a:t>
            </a:r>
            <a:r>
              <a:rPr lang="en-GB" sz="2000" dirty="0"/>
              <a:t>faith in </a:t>
            </a:r>
            <a:r>
              <a:rPr lang="en-GB" sz="2000" dirty="0" smtClean="0"/>
              <a:t>Jesus. </a:t>
            </a:r>
          </a:p>
          <a:p>
            <a:pPr marL="285750" indent="-285750" algn="just">
              <a:lnSpc>
                <a:spcPct val="119000"/>
              </a:lnSpc>
              <a:buFont typeface="Arial" panose="020B0604020202020204" pitchFamily="34" charset="0"/>
              <a:buChar char="•"/>
            </a:pPr>
            <a:r>
              <a:rPr lang="en-GB" sz="2000" dirty="0" smtClean="0"/>
              <a:t>To create safe spaces for those </a:t>
            </a:r>
            <a:r>
              <a:rPr lang="en-GB" sz="2000" dirty="0"/>
              <a:t>who are searching and </a:t>
            </a:r>
            <a:r>
              <a:rPr lang="en-GB" sz="2000" dirty="0" smtClean="0"/>
              <a:t>questioning</a:t>
            </a:r>
          </a:p>
          <a:p>
            <a:pPr marL="285750" indent="-285750" algn="just">
              <a:lnSpc>
                <a:spcPct val="119000"/>
              </a:lnSpc>
              <a:buFont typeface="Arial" panose="020B0604020202020204" pitchFamily="34" charset="0"/>
              <a:buChar char="•"/>
            </a:pPr>
            <a:r>
              <a:rPr lang="en-GB" sz="2000" dirty="0" smtClean="0"/>
              <a:t>To </a:t>
            </a:r>
            <a:r>
              <a:rPr lang="en-GB" sz="2000" dirty="0"/>
              <a:t>enable </a:t>
            </a:r>
            <a:r>
              <a:rPr lang="en-GB" sz="2000" dirty="0" smtClean="0"/>
              <a:t>and empower people to take on a leadership role in facilitating faith sharing through experience.</a:t>
            </a:r>
          </a:p>
          <a:p>
            <a:pPr marL="285750" indent="-285750" algn="just">
              <a:lnSpc>
                <a:spcPct val="119000"/>
              </a:lnSpc>
              <a:buFont typeface="Arial" panose="020B0604020202020204" pitchFamily="34" charset="0"/>
              <a:buChar char="•"/>
            </a:pPr>
            <a:r>
              <a:rPr lang="en-GB" sz="2000" dirty="0" smtClean="0"/>
              <a:t>To </a:t>
            </a:r>
            <a:r>
              <a:rPr lang="en-GB" sz="2000" dirty="0"/>
              <a:t>respond to our baptismal call and to become more co-responsible members of the </a:t>
            </a:r>
            <a:r>
              <a:rPr lang="en-GB" sz="2000" dirty="0" smtClean="0"/>
              <a:t>Church</a:t>
            </a:r>
          </a:p>
          <a:p>
            <a:pPr marL="285750" indent="-285750" algn="just">
              <a:lnSpc>
                <a:spcPct val="119000"/>
              </a:lnSpc>
              <a:buFont typeface="Arial" panose="020B0604020202020204" pitchFamily="34" charset="0"/>
              <a:buChar char="•"/>
            </a:pPr>
            <a:r>
              <a:rPr lang="en-GB" sz="2000" kern="1400" dirty="0" smtClean="0">
                <a:solidFill>
                  <a:srgbClr val="000000"/>
                </a:solidFill>
              </a:rPr>
              <a:t>To help build </a:t>
            </a:r>
            <a:r>
              <a:rPr lang="en-GB" sz="2000" kern="1400" dirty="0">
                <a:solidFill>
                  <a:srgbClr val="000000"/>
                </a:solidFill>
              </a:rPr>
              <a:t>community</a:t>
            </a:r>
            <a:r>
              <a:rPr lang="en-GB" sz="2000" kern="1400" dirty="0" smtClean="0">
                <a:solidFill>
                  <a:srgbClr val="000000"/>
                </a:solidFill>
              </a:rPr>
              <a:t>.</a:t>
            </a:r>
          </a:p>
          <a:p>
            <a:pPr marL="285750" indent="-285750" algn="just">
              <a:lnSpc>
                <a:spcPct val="119000"/>
              </a:lnSpc>
              <a:buFont typeface="Arial" panose="020B0604020202020204" pitchFamily="34" charset="0"/>
              <a:buChar char="•"/>
            </a:pPr>
            <a:r>
              <a:rPr lang="en-GB" sz="2000" kern="1400" dirty="0" smtClean="0">
                <a:solidFill>
                  <a:srgbClr val="000000"/>
                </a:solidFill>
              </a:rPr>
              <a:t>Suitable for everyone!</a:t>
            </a:r>
            <a:endParaRPr lang="en-GB" sz="2000" kern="1400" dirty="0">
              <a:solidFill>
                <a:srgbClr val="000000"/>
              </a:solidFill>
            </a:endParaRPr>
          </a:p>
          <a:p>
            <a:pPr marL="285750" indent="-285750" algn="just">
              <a:lnSpc>
                <a:spcPct val="119000"/>
              </a:lnSpc>
              <a:buFont typeface="Arial" panose="020B0604020202020204" pitchFamily="34" charset="0"/>
              <a:buChar char="•"/>
            </a:pPr>
            <a:endParaRPr lang="en-GB" dirty="0"/>
          </a:p>
          <a:p>
            <a:pPr>
              <a:lnSpc>
                <a:spcPct val="119000"/>
              </a:lnSpc>
              <a:spcAft>
                <a:spcPts val="600"/>
              </a:spcAft>
            </a:pPr>
            <a:endParaRPr lang="en-GB" sz="1200" kern="1400" dirty="0">
              <a:ln>
                <a:noFill/>
              </a:ln>
              <a:solidFill>
                <a:srgbClr val="000000"/>
              </a:solidFill>
              <a:effectLst/>
              <a:latin typeface="Calibri" panose="020F0502020204030204" pitchFamily="34" charset="0"/>
            </a:endParaRPr>
          </a:p>
        </p:txBody>
      </p:sp>
      <p:sp>
        <p:nvSpPr>
          <p:cNvPr id="3" name="Rectangle 2"/>
          <p:cNvSpPr/>
          <p:nvPr/>
        </p:nvSpPr>
        <p:spPr>
          <a:xfrm>
            <a:off x="1" y="0"/>
            <a:ext cx="1638728" cy="6858000"/>
          </a:xfrm>
          <a:prstGeom prst="rect">
            <a:avLst/>
          </a:prstGeom>
          <a:solidFill>
            <a:srgbClr val="BDA6EB"/>
          </a:solidFill>
          <a:ln w="19050">
            <a:solidFill>
              <a:srgbClr val="633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380" t="2032" r="3071" b="31490"/>
          <a:stretch/>
        </p:blipFill>
        <p:spPr>
          <a:xfrm>
            <a:off x="32847" y="97604"/>
            <a:ext cx="1569922" cy="1115637"/>
          </a:xfrm>
          <a:prstGeom prst="rect">
            <a:avLst/>
          </a:prstGeom>
        </p:spPr>
      </p:pic>
      <p:sp>
        <p:nvSpPr>
          <p:cNvPr id="5" name="TextBox 4"/>
          <p:cNvSpPr txBox="1"/>
          <p:nvPr/>
        </p:nvSpPr>
        <p:spPr>
          <a:xfrm>
            <a:off x="68579" y="5474970"/>
            <a:ext cx="1511329" cy="1323439"/>
          </a:xfrm>
          <a:prstGeom prst="rect">
            <a:avLst/>
          </a:prstGeom>
          <a:noFill/>
        </p:spPr>
        <p:txBody>
          <a:bodyPr wrap="square" rtlCol="0">
            <a:spAutoFit/>
          </a:bodyPr>
          <a:lstStyle/>
          <a:p>
            <a:pPr algn="ctr"/>
            <a:r>
              <a:rPr lang="en-IE" sz="2000" b="1" dirty="0" smtClean="0"/>
              <a:t>Small group faith sharing resource for LENT 2023</a:t>
            </a:r>
            <a:endParaRPr lang="en-IE" sz="2000" b="1" dirty="0"/>
          </a:p>
        </p:txBody>
      </p:sp>
    </p:spTree>
    <p:extLst>
      <p:ext uri="{BB962C8B-B14F-4D97-AF65-F5344CB8AC3E}">
        <p14:creationId xmlns:p14="http://schemas.microsoft.com/office/powerpoint/2010/main" val="323617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638728" cy="6858000"/>
          </a:xfrm>
          <a:prstGeom prst="rect">
            <a:avLst/>
          </a:prstGeom>
          <a:solidFill>
            <a:srgbClr val="BDA6EB"/>
          </a:solidFill>
          <a:ln w="19050">
            <a:solidFill>
              <a:srgbClr val="633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380" t="2032" r="3071" b="31490"/>
          <a:stretch/>
        </p:blipFill>
        <p:spPr>
          <a:xfrm>
            <a:off x="32847" y="97604"/>
            <a:ext cx="1569922" cy="1115637"/>
          </a:xfrm>
          <a:prstGeom prst="rect">
            <a:avLst/>
          </a:prstGeom>
        </p:spPr>
      </p:pic>
      <p:sp>
        <p:nvSpPr>
          <p:cNvPr id="4" name="TextBox 3"/>
          <p:cNvSpPr txBox="1"/>
          <p:nvPr/>
        </p:nvSpPr>
        <p:spPr>
          <a:xfrm>
            <a:off x="68579" y="5474970"/>
            <a:ext cx="1511329" cy="1323439"/>
          </a:xfrm>
          <a:prstGeom prst="rect">
            <a:avLst/>
          </a:prstGeom>
          <a:noFill/>
        </p:spPr>
        <p:txBody>
          <a:bodyPr wrap="square" rtlCol="0">
            <a:spAutoFit/>
          </a:bodyPr>
          <a:lstStyle/>
          <a:p>
            <a:pPr algn="ctr"/>
            <a:r>
              <a:rPr lang="en-IE" sz="2000" b="1" dirty="0" smtClean="0"/>
              <a:t>Small group faith sharing resource for LENT 2023</a:t>
            </a:r>
            <a:endParaRPr lang="en-IE" sz="2000" b="1" dirty="0"/>
          </a:p>
        </p:txBody>
      </p:sp>
      <p:sp>
        <p:nvSpPr>
          <p:cNvPr id="5" name="Rectangle 4"/>
          <p:cNvSpPr/>
          <p:nvPr/>
        </p:nvSpPr>
        <p:spPr>
          <a:xfrm>
            <a:off x="1885950" y="184091"/>
            <a:ext cx="6738620" cy="6432530"/>
          </a:xfrm>
          <a:prstGeom prst="rect">
            <a:avLst/>
          </a:prstGeom>
        </p:spPr>
        <p:txBody>
          <a:bodyPr wrap="square">
            <a:spAutoFit/>
          </a:bodyPr>
          <a:lstStyle/>
          <a:p>
            <a:r>
              <a:rPr lang="en-GB" sz="4000" kern="1400" dirty="0" smtClean="0">
                <a:solidFill>
                  <a:srgbClr val="660033"/>
                </a:solidFill>
                <a:latin typeface="Bauhaus 93" panose="04030905020B02020C02" pitchFamily="82" charset="0"/>
              </a:rPr>
              <a:t>What is Faith sharing?</a:t>
            </a:r>
            <a:endParaRPr lang="en-GB" sz="4000" kern="1400" dirty="0">
              <a:solidFill>
                <a:srgbClr val="000000"/>
              </a:solidFill>
              <a:latin typeface="Calibri" panose="020F0502020204030204" pitchFamily="34" charset="0"/>
            </a:endParaRPr>
          </a:p>
          <a:p>
            <a:pPr marL="285750" indent="-285750" algn="just">
              <a:buFont typeface="Arial" panose="020B0604020202020204" pitchFamily="34" charset="0"/>
              <a:buChar char="•"/>
            </a:pPr>
            <a:endParaRPr lang="en-GB" sz="2000" dirty="0" smtClean="0"/>
          </a:p>
          <a:p>
            <a:pPr marL="285750" indent="-285750" algn="just">
              <a:buFont typeface="Arial" panose="020B0604020202020204" pitchFamily="34" charset="0"/>
              <a:buChar char="•"/>
            </a:pPr>
            <a:r>
              <a:rPr lang="en-GB" sz="2000" dirty="0" smtClean="0"/>
              <a:t>Remember </a:t>
            </a:r>
            <a:r>
              <a:rPr lang="en-GB" sz="2000" dirty="0"/>
              <a:t>that Faith Sharing is voluntary. People need to be invited to share; verbal participation is encouraged but not </a:t>
            </a:r>
            <a:r>
              <a:rPr lang="en-GB" sz="2000" dirty="0" smtClean="0"/>
              <a:t>demanded.</a:t>
            </a:r>
          </a:p>
          <a:p>
            <a:pPr marL="285750" indent="-285750" algn="just">
              <a:buFont typeface="Arial" panose="020B0604020202020204" pitchFamily="34" charset="0"/>
              <a:buChar char="•"/>
            </a:pPr>
            <a:r>
              <a:rPr lang="en-GB" sz="2000" dirty="0" smtClean="0"/>
              <a:t>Faith </a:t>
            </a:r>
            <a:r>
              <a:rPr lang="en-GB" sz="2000" dirty="0"/>
              <a:t>Sharing is not interrupted. A good leader enables the group to listen before commenting or speaking. Side conversations are discouraged, generally only one person speaks at a </a:t>
            </a:r>
            <a:r>
              <a:rPr lang="en-GB" sz="2000" dirty="0" smtClean="0"/>
              <a:t>time.</a:t>
            </a:r>
          </a:p>
          <a:p>
            <a:pPr marL="285750" indent="-285750" algn="just">
              <a:buFont typeface="Arial" panose="020B0604020202020204" pitchFamily="34" charset="0"/>
              <a:buChar char="•"/>
            </a:pPr>
            <a:r>
              <a:rPr lang="en-GB" sz="2000" dirty="0" smtClean="0"/>
              <a:t>Faith </a:t>
            </a:r>
            <a:r>
              <a:rPr lang="en-GB" sz="2000" dirty="0"/>
              <a:t>sharing is not contradicted. As sharing is based on the person’s own experience conclusions or critiques of what is shared are not </a:t>
            </a:r>
            <a:r>
              <a:rPr lang="en-GB" sz="2000" dirty="0" smtClean="0"/>
              <a:t>appropriate.</a:t>
            </a:r>
          </a:p>
          <a:p>
            <a:pPr marL="285750" indent="-285750" algn="just">
              <a:buFont typeface="Arial" panose="020B0604020202020204" pitchFamily="34" charset="0"/>
              <a:buChar char="•"/>
            </a:pPr>
            <a:r>
              <a:rPr lang="en-GB" sz="2000" dirty="0" smtClean="0"/>
              <a:t>Sharing </a:t>
            </a:r>
            <a:r>
              <a:rPr lang="en-GB" sz="2000" dirty="0"/>
              <a:t>is always done in ‘I’ language. Good leaders encourage participants to begin with: I think, I felt, I like… rather than Mary said, they think, they feel, people say</a:t>
            </a:r>
            <a:r>
              <a:rPr lang="en-GB" sz="2000" dirty="0" smtClean="0"/>
              <a:t>!</a:t>
            </a:r>
          </a:p>
          <a:p>
            <a:pPr marL="285750" indent="-285750" algn="just">
              <a:buFont typeface="Arial" panose="020B0604020202020204" pitchFamily="34" charset="0"/>
              <a:buChar char="•"/>
            </a:pPr>
            <a:r>
              <a:rPr lang="en-GB" sz="2000" dirty="0" smtClean="0"/>
              <a:t>Faith </a:t>
            </a:r>
            <a:r>
              <a:rPr lang="en-GB" sz="2000" dirty="0"/>
              <a:t>sharing is confidential. What is shared in the group stays in the group. A good leader might encourage insights to be shared with a wider group but always asks the permission of the sharer.</a:t>
            </a:r>
            <a:endParaRPr lang="en-GB" dirty="0"/>
          </a:p>
          <a:p>
            <a:pPr>
              <a:spcAft>
                <a:spcPts val="600"/>
              </a:spcAft>
            </a:pPr>
            <a:endParaRPr lang="en-GB" sz="12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416883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638728" cy="6858000"/>
          </a:xfrm>
          <a:prstGeom prst="rect">
            <a:avLst/>
          </a:prstGeom>
          <a:solidFill>
            <a:srgbClr val="BDA6EB"/>
          </a:solidFill>
          <a:ln w="19050">
            <a:solidFill>
              <a:srgbClr val="633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380" t="2032" r="3071" b="31490"/>
          <a:stretch/>
        </p:blipFill>
        <p:spPr>
          <a:xfrm>
            <a:off x="32847" y="97604"/>
            <a:ext cx="1569922" cy="1115637"/>
          </a:xfrm>
          <a:prstGeom prst="rect">
            <a:avLst/>
          </a:prstGeom>
        </p:spPr>
      </p:pic>
      <p:sp>
        <p:nvSpPr>
          <p:cNvPr id="4" name="TextBox 3"/>
          <p:cNvSpPr txBox="1"/>
          <p:nvPr/>
        </p:nvSpPr>
        <p:spPr>
          <a:xfrm>
            <a:off x="68579" y="5474970"/>
            <a:ext cx="1511329" cy="1323439"/>
          </a:xfrm>
          <a:prstGeom prst="rect">
            <a:avLst/>
          </a:prstGeom>
          <a:noFill/>
        </p:spPr>
        <p:txBody>
          <a:bodyPr wrap="square" rtlCol="0">
            <a:spAutoFit/>
          </a:bodyPr>
          <a:lstStyle/>
          <a:p>
            <a:pPr algn="ctr"/>
            <a:r>
              <a:rPr lang="en-IE" sz="2000" b="1" dirty="0" smtClean="0"/>
              <a:t>Small group faith sharing resource for LENT 2023</a:t>
            </a:r>
            <a:endParaRPr lang="en-IE" sz="2000" b="1" dirty="0"/>
          </a:p>
        </p:txBody>
      </p:sp>
      <p:sp>
        <p:nvSpPr>
          <p:cNvPr id="5" name="Rectangle 4"/>
          <p:cNvSpPr/>
          <p:nvPr/>
        </p:nvSpPr>
        <p:spPr>
          <a:xfrm>
            <a:off x="1670800" y="308413"/>
            <a:ext cx="3404119" cy="6247864"/>
          </a:xfrm>
          <a:prstGeom prst="rect">
            <a:avLst/>
          </a:prstGeom>
        </p:spPr>
        <p:txBody>
          <a:bodyPr wrap="square" numCol="1">
            <a:spAutoFit/>
          </a:bodyPr>
          <a:lstStyle/>
          <a:p>
            <a:pPr algn="ctr"/>
            <a:r>
              <a:rPr lang="en-GB" sz="4000" dirty="0">
                <a:solidFill>
                  <a:srgbClr val="C00000"/>
                </a:solidFill>
                <a:latin typeface="Bauhaus 93" panose="04030905020B02020C02" pitchFamily="82" charset="0"/>
              </a:rPr>
              <a:t>DEBATE </a:t>
            </a:r>
            <a:endParaRPr lang="en-GB" sz="4000" dirty="0" smtClean="0">
              <a:solidFill>
                <a:srgbClr val="C00000"/>
              </a:solidFill>
              <a:latin typeface="Bauhaus 93" panose="04030905020B02020C02" pitchFamily="82" charset="0"/>
            </a:endParaRPr>
          </a:p>
          <a:p>
            <a:pPr marL="342900" indent="-342900">
              <a:buFont typeface="Calibri" panose="020F0502020204030204" pitchFamily="34" charset="0"/>
              <a:buChar char="•"/>
            </a:pPr>
            <a:r>
              <a:rPr lang="en-GB" sz="2000" dirty="0"/>
              <a:t>Assumes that there is a right answer and that only some people possess it </a:t>
            </a:r>
          </a:p>
          <a:p>
            <a:pPr marL="342900" indent="-342900">
              <a:buFont typeface="Calibri" panose="020F0502020204030204" pitchFamily="34" charset="0"/>
              <a:buChar char="•"/>
            </a:pPr>
            <a:r>
              <a:rPr lang="en-GB" sz="2000" dirty="0"/>
              <a:t>Is competitive: Participants attempt to prove the other side wrong </a:t>
            </a:r>
            <a:endParaRPr lang="en-GB" sz="2000" dirty="0" smtClean="0"/>
          </a:p>
          <a:p>
            <a:pPr marL="342900" indent="-342900">
              <a:buFont typeface="Calibri" panose="020F0502020204030204" pitchFamily="34" charset="0"/>
              <a:buChar char="•"/>
            </a:pPr>
            <a:r>
              <a:rPr lang="en-GB" sz="2000" dirty="0"/>
              <a:t>Is about winning </a:t>
            </a:r>
          </a:p>
          <a:p>
            <a:pPr marL="342900" indent="-342900">
              <a:buFont typeface="Calibri" panose="020F0502020204030204" pitchFamily="34" charset="0"/>
              <a:buChar char="•"/>
            </a:pPr>
            <a:r>
              <a:rPr lang="en-GB" sz="2000" dirty="0"/>
              <a:t>Listens to find flaws </a:t>
            </a:r>
            <a:endParaRPr lang="en-GB" sz="2000" dirty="0" smtClean="0"/>
          </a:p>
          <a:p>
            <a:pPr marL="342900" indent="-342900">
              <a:buFont typeface="Calibri" panose="020F0502020204030204" pitchFamily="34" charset="0"/>
              <a:buChar char="•"/>
            </a:pPr>
            <a:endParaRPr lang="en-GB" sz="2000" dirty="0" smtClean="0"/>
          </a:p>
          <a:p>
            <a:pPr marL="342900" indent="-342900">
              <a:buFont typeface="Calibri" panose="020F0502020204030204" pitchFamily="34" charset="0"/>
              <a:buChar char="•"/>
            </a:pPr>
            <a:r>
              <a:rPr lang="en-GB" sz="2000" dirty="0" smtClean="0"/>
              <a:t>Defends </a:t>
            </a:r>
            <a:r>
              <a:rPr lang="en-GB" sz="2000" dirty="0"/>
              <a:t>assumptions as truth </a:t>
            </a:r>
          </a:p>
          <a:p>
            <a:pPr marL="342900" indent="-342900">
              <a:buFont typeface="Calibri" panose="020F0502020204030204" pitchFamily="34" charset="0"/>
              <a:buChar char="•"/>
            </a:pPr>
            <a:r>
              <a:rPr lang="en-GB" sz="2000" dirty="0"/>
              <a:t>Critiques others positions </a:t>
            </a:r>
          </a:p>
          <a:p>
            <a:pPr marL="342900" indent="-342900">
              <a:buFont typeface="Calibri" panose="020F0502020204030204" pitchFamily="34" charset="0"/>
              <a:buChar char="•"/>
            </a:pPr>
            <a:r>
              <a:rPr lang="en-GB" sz="2000" dirty="0"/>
              <a:t>Defends one’s own view against others </a:t>
            </a:r>
          </a:p>
          <a:p>
            <a:pPr marL="342900" indent="-342900">
              <a:buFont typeface="Calibri" panose="020F0502020204030204" pitchFamily="34" charset="0"/>
              <a:buChar char="•"/>
            </a:pPr>
            <a:r>
              <a:rPr lang="en-GB" sz="2000" dirty="0"/>
              <a:t>Searches for flaws and weaknesses in others </a:t>
            </a:r>
          </a:p>
          <a:p>
            <a:pPr marL="342900" indent="-342900">
              <a:buFont typeface="Calibri" panose="020F0502020204030204" pitchFamily="34" charset="0"/>
              <a:buChar char="•"/>
            </a:pPr>
            <a:r>
              <a:rPr lang="en-GB" sz="2000" dirty="0"/>
              <a:t>Seeks a conclusion that ratifies one’s own position </a:t>
            </a:r>
            <a:endParaRPr lang="en-GB" dirty="0"/>
          </a:p>
        </p:txBody>
      </p:sp>
      <p:sp>
        <p:nvSpPr>
          <p:cNvPr id="6" name="Rectangle 5"/>
          <p:cNvSpPr/>
          <p:nvPr/>
        </p:nvSpPr>
        <p:spPr>
          <a:xfrm>
            <a:off x="5074919" y="308413"/>
            <a:ext cx="4040371" cy="6247864"/>
          </a:xfrm>
          <a:prstGeom prst="rect">
            <a:avLst/>
          </a:prstGeom>
        </p:spPr>
        <p:txBody>
          <a:bodyPr wrap="square">
            <a:spAutoFit/>
          </a:bodyPr>
          <a:lstStyle/>
          <a:p>
            <a:pPr algn="ctr"/>
            <a:r>
              <a:rPr lang="en-GB" sz="4000" dirty="0" smtClean="0">
                <a:solidFill>
                  <a:srgbClr val="C00000"/>
                </a:solidFill>
                <a:latin typeface="Bauhaus 93" panose="04030905020B02020C02" pitchFamily="82" charset="0"/>
              </a:rPr>
              <a:t>DIALOGUE </a:t>
            </a:r>
          </a:p>
          <a:p>
            <a:pPr marL="342900" indent="-342900">
              <a:buFont typeface="Arial" panose="020B0604020202020204" pitchFamily="34" charset="0"/>
              <a:buChar char="•"/>
            </a:pPr>
            <a:r>
              <a:rPr lang="en-GB" sz="2000" dirty="0" smtClean="0"/>
              <a:t>Assumes </a:t>
            </a:r>
            <a:r>
              <a:rPr lang="en-GB" sz="2000" dirty="0"/>
              <a:t>that many people have pieces of the truth and that together we can come to truth </a:t>
            </a:r>
            <a:endParaRPr lang="en-GB" sz="2000" dirty="0" smtClean="0"/>
          </a:p>
          <a:p>
            <a:pPr marL="342900" indent="-342900">
              <a:buFont typeface="Arial" panose="020B0604020202020204" pitchFamily="34" charset="0"/>
              <a:buChar char="•"/>
            </a:pPr>
            <a:r>
              <a:rPr lang="en-GB" sz="2000" dirty="0" smtClean="0"/>
              <a:t>Is </a:t>
            </a:r>
            <a:r>
              <a:rPr lang="en-GB" sz="2000" dirty="0"/>
              <a:t>collaborative: Participants work together toward common </a:t>
            </a:r>
            <a:r>
              <a:rPr lang="en-GB" sz="2000" dirty="0" smtClean="0"/>
              <a:t>understanding</a:t>
            </a:r>
          </a:p>
          <a:p>
            <a:pPr marL="342900" indent="-342900">
              <a:buFont typeface="Arial" panose="020B0604020202020204" pitchFamily="34" charset="0"/>
              <a:buChar char="•"/>
            </a:pPr>
            <a:r>
              <a:rPr lang="en-GB" sz="2000" dirty="0" smtClean="0"/>
              <a:t>Is </a:t>
            </a:r>
            <a:r>
              <a:rPr lang="en-GB" sz="2000" dirty="0"/>
              <a:t>about seeking common ground </a:t>
            </a:r>
            <a:endParaRPr lang="en-GB" sz="2000" dirty="0" smtClean="0"/>
          </a:p>
          <a:p>
            <a:pPr marL="342900" indent="-342900">
              <a:buFont typeface="Arial" panose="020B0604020202020204" pitchFamily="34" charset="0"/>
              <a:buChar char="•"/>
            </a:pPr>
            <a:r>
              <a:rPr lang="en-GB" sz="2000" dirty="0" smtClean="0"/>
              <a:t>Listens </a:t>
            </a:r>
            <a:r>
              <a:rPr lang="en-GB" sz="2000" dirty="0"/>
              <a:t>to understand, find meanings and agreement </a:t>
            </a:r>
            <a:endParaRPr lang="en-GB" sz="2000" dirty="0" smtClean="0"/>
          </a:p>
          <a:p>
            <a:pPr marL="342900" indent="-342900">
              <a:buFont typeface="Arial" panose="020B0604020202020204" pitchFamily="34" charset="0"/>
              <a:buChar char="•"/>
            </a:pPr>
            <a:r>
              <a:rPr lang="en-GB" sz="2000" dirty="0" smtClean="0"/>
              <a:t>Reveals </a:t>
            </a:r>
            <a:r>
              <a:rPr lang="en-GB" sz="2000" dirty="0"/>
              <a:t>assumptions for re-evaluation and learning </a:t>
            </a:r>
            <a:endParaRPr lang="en-GB" sz="2000" dirty="0" smtClean="0"/>
          </a:p>
          <a:p>
            <a:pPr marL="342900" indent="-342900">
              <a:buFont typeface="Arial" panose="020B0604020202020204" pitchFamily="34" charset="0"/>
              <a:buChar char="•"/>
            </a:pPr>
            <a:r>
              <a:rPr lang="en-GB" sz="2000" dirty="0" smtClean="0"/>
              <a:t>Re-examines </a:t>
            </a:r>
            <a:r>
              <a:rPr lang="en-GB" sz="2000" dirty="0"/>
              <a:t>all positions </a:t>
            </a:r>
            <a:endParaRPr lang="en-GB" sz="2000" dirty="0" smtClean="0"/>
          </a:p>
          <a:p>
            <a:pPr marL="342900" indent="-342900">
              <a:buFont typeface="Arial" panose="020B0604020202020204" pitchFamily="34" charset="0"/>
              <a:buChar char="•"/>
            </a:pPr>
            <a:r>
              <a:rPr lang="en-GB" sz="2000" dirty="0" smtClean="0"/>
              <a:t>Admits </a:t>
            </a:r>
            <a:r>
              <a:rPr lang="en-GB" sz="2000" dirty="0"/>
              <a:t>others’ thinking can improve one’s own </a:t>
            </a:r>
            <a:endParaRPr lang="en-GB" sz="2000" dirty="0" smtClean="0"/>
          </a:p>
          <a:p>
            <a:pPr marL="342900" indent="-342900">
              <a:buFont typeface="Arial" panose="020B0604020202020204" pitchFamily="34" charset="0"/>
              <a:buChar char="•"/>
            </a:pPr>
            <a:r>
              <a:rPr lang="en-GB" sz="2000" dirty="0" smtClean="0"/>
              <a:t>Searches </a:t>
            </a:r>
            <a:r>
              <a:rPr lang="en-GB" sz="2000" dirty="0"/>
              <a:t>for strength and value in others’ position </a:t>
            </a:r>
            <a:endParaRPr lang="en-GB" sz="2000" dirty="0" smtClean="0"/>
          </a:p>
          <a:p>
            <a:pPr marL="342900" indent="-342900">
              <a:buFont typeface="Arial" panose="020B0604020202020204" pitchFamily="34" charset="0"/>
              <a:buChar char="•"/>
            </a:pPr>
            <a:r>
              <a:rPr lang="en-GB" sz="2000" dirty="0" smtClean="0"/>
              <a:t>Seeks </a:t>
            </a:r>
            <a:r>
              <a:rPr lang="en-GB" sz="2000" dirty="0"/>
              <a:t>new options, keeps ideas flexible and open </a:t>
            </a:r>
            <a:endParaRPr lang="en-IE" sz="2000" dirty="0"/>
          </a:p>
        </p:txBody>
      </p:sp>
    </p:spTree>
    <p:extLst>
      <p:ext uri="{BB962C8B-B14F-4D97-AF65-F5344CB8AC3E}">
        <p14:creationId xmlns:p14="http://schemas.microsoft.com/office/powerpoint/2010/main" val="185011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fade">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Effect transition="in" filter="fade">
                                      <p:cBhvr>
                                        <p:cTn id="57" dur="500"/>
                                        <p:tgtEl>
                                          <p:spTgt spid="5">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Effect transition="in" filter="fade">
                                      <p:cBhvr>
                                        <p:cTn id="62" dur="500"/>
                                        <p:tgtEl>
                                          <p:spTgt spid="6">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8" end="8"/>
                                            </p:txEl>
                                          </p:spTgt>
                                        </p:tgtEl>
                                        <p:attrNameLst>
                                          <p:attrName>style.visibility</p:attrName>
                                        </p:attrNameLst>
                                      </p:cBhvr>
                                      <p:to>
                                        <p:strVal val="visible"/>
                                      </p:to>
                                    </p:set>
                                    <p:animEffect transition="in" filter="fade">
                                      <p:cBhvr>
                                        <p:cTn id="67" dur="500"/>
                                        <p:tgtEl>
                                          <p:spTgt spid="5">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7" end="7"/>
                                            </p:txEl>
                                          </p:spTgt>
                                        </p:tgtEl>
                                        <p:attrNameLst>
                                          <p:attrName>style.visibility</p:attrName>
                                        </p:attrNameLst>
                                      </p:cBhvr>
                                      <p:to>
                                        <p:strVal val="visible"/>
                                      </p:to>
                                    </p:set>
                                    <p:animEffect transition="in" filter="fade">
                                      <p:cBhvr>
                                        <p:cTn id="72" dur="500"/>
                                        <p:tgtEl>
                                          <p:spTgt spid="6">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
                                            <p:txEl>
                                              <p:pRg st="9" end="9"/>
                                            </p:txEl>
                                          </p:spTgt>
                                        </p:tgtEl>
                                        <p:attrNameLst>
                                          <p:attrName>style.visibility</p:attrName>
                                        </p:attrNameLst>
                                      </p:cBhvr>
                                      <p:to>
                                        <p:strVal val="visible"/>
                                      </p:to>
                                    </p:set>
                                    <p:animEffect transition="in" filter="fade">
                                      <p:cBhvr>
                                        <p:cTn id="77" dur="500"/>
                                        <p:tgtEl>
                                          <p:spTgt spid="5">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8" end="8"/>
                                            </p:txEl>
                                          </p:spTgt>
                                        </p:tgtEl>
                                        <p:attrNameLst>
                                          <p:attrName>style.visibility</p:attrName>
                                        </p:attrNameLst>
                                      </p:cBhvr>
                                      <p:to>
                                        <p:strVal val="visible"/>
                                      </p:to>
                                    </p:set>
                                    <p:animEffect transition="in" filter="fade">
                                      <p:cBhvr>
                                        <p:cTn id="82" dur="500"/>
                                        <p:tgtEl>
                                          <p:spTgt spid="6">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
                                            <p:txEl>
                                              <p:pRg st="10" end="10"/>
                                            </p:txEl>
                                          </p:spTgt>
                                        </p:tgtEl>
                                        <p:attrNameLst>
                                          <p:attrName>style.visibility</p:attrName>
                                        </p:attrNameLst>
                                      </p:cBhvr>
                                      <p:to>
                                        <p:strVal val="visible"/>
                                      </p:to>
                                    </p:set>
                                    <p:animEffect transition="in" filter="fade">
                                      <p:cBhvr>
                                        <p:cTn id="87" dur="500"/>
                                        <p:tgtEl>
                                          <p:spTgt spid="5">
                                            <p:txEl>
                                              <p:pRg st="10" end="1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
                                            <p:txEl>
                                              <p:pRg st="9" end="9"/>
                                            </p:txEl>
                                          </p:spTgt>
                                        </p:tgtEl>
                                        <p:attrNameLst>
                                          <p:attrName>style.visibility</p:attrName>
                                        </p:attrNameLst>
                                      </p:cBhvr>
                                      <p:to>
                                        <p:strVal val="visible"/>
                                      </p:to>
                                    </p:set>
                                    <p:animEffect transition="in" filter="fade">
                                      <p:cBhvr>
                                        <p:cTn id="9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7380" y="252415"/>
            <a:ext cx="6612890" cy="5366341"/>
          </a:xfrm>
          <a:prstGeom prst="rect">
            <a:avLst/>
          </a:prstGeom>
        </p:spPr>
        <p:txBody>
          <a:bodyPr wrap="square">
            <a:spAutoFit/>
          </a:bodyPr>
          <a:lstStyle/>
          <a:p>
            <a:pPr>
              <a:lnSpc>
                <a:spcPct val="119000"/>
              </a:lnSpc>
            </a:pPr>
            <a:r>
              <a:rPr lang="en-GB" sz="4000" kern="1400" dirty="0">
                <a:solidFill>
                  <a:srgbClr val="660033"/>
                </a:solidFill>
                <a:latin typeface="Bauhaus 93" panose="04030905020B02020C02" pitchFamily="82" charset="0"/>
              </a:rPr>
              <a:t>Who is it for?</a:t>
            </a:r>
            <a:endParaRPr lang="en-GB" sz="4000" kern="1400" dirty="0">
              <a:solidFill>
                <a:srgbClr val="000000"/>
              </a:solidFill>
              <a:latin typeface="Calibri" panose="020F0502020204030204" pitchFamily="34" charset="0"/>
            </a:endParaRPr>
          </a:p>
          <a:p>
            <a:pPr algn="just">
              <a:lnSpc>
                <a:spcPct val="119000"/>
              </a:lnSpc>
            </a:pPr>
            <a:r>
              <a:rPr lang="en-GB" sz="2000" kern="1400" dirty="0">
                <a:solidFill>
                  <a:srgbClr val="000000"/>
                </a:solidFill>
                <a:latin typeface="Calibri" panose="020F0502020204030204" pitchFamily="34" charset="0"/>
              </a:rPr>
              <a:t>The resource has been developed to encourage people to gather in small groups to listen and </a:t>
            </a:r>
            <a:r>
              <a:rPr lang="en-GB" sz="2000" kern="1400" dirty="0" smtClean="0">
                <a:solidFill>
                  <a:srgbClr val="000000"/>
                </a:solidFill>
                <a:latin typeface="Calibri" panose="020F0502020204030204" pitchFamily="34" charset="0"/>
              </a:rPr>
              <a:t>share.  These </a:t>
            </a:r>
            <a:r>
              <a:rPr lang="en-GB" sz="2000" kern="1400" dirty="0">
                <a:solidFill>
                  <a:srgbClr val="000000"/>
                </a:solidFill>
                <a:latin typeface="Calibri" panose="020F0502020204030204" pitchFamily="34" charset="0"/>
              </a:rPr>
              <a:t>could </a:t>
            </a:r>
            <a:r>
              <a:rPr lang="en-GB" sz="2000" kern="1400" dirty="0" smtClean="0">
                <a:solidFill>
                  <a:srgbClr val="000000"/>
                </a:solidFill>
                <a:latin typeface="Calibri" panose="020F0502020204030204" pitchFamily="34" charset="0"/>
              </a:rPr>
              <a:t>be: </a:t>
            </a:r>
          </a:p>
          <a:p>
            <a:pPr marL="800100" lvl="1" indent="-342900" algn="just">
              <a:lnSpc>
                <a:spcPct val="119000"/>
              </a:lnSpc>
              <a:buFont typeface="Arial" panose="020B0604020202020204" pitchFamily="34" charset="0"/>
              <a:buChar char="•"/>
            </a:pPr>
            <a:r>
              <a:rPr lang="en-GB" sz="2000" kern="1400" dirty="0" smtClean="0">
                <a:solidFill>
                  <a:srgbClr val="000000"/>
                </a:solidFill>
                <a:latin typeface="Calibri" panose="020F0502020204030204" pitchFamily="34" charset="0"/>
              </a:rPr>
              <a:t>family groups</a:t>
            </a:r>
          </a:p>
          <a:p>
            <a:pPr marL="800100" lvl="1" indent="-342900" algn="just">
              <a:lnSpc>
                <a:spcPct val="119000"/>
              </a:lnSpc>
              <a:buFont typeface="Arial" panose="020B0604020202020204" pitchFamily="34" charset="0"/>
              <a:buChar char="•"/>
            </a:pPr>
            <a:r>
              <a:rPr lang="en-GB" sz="2000" kern="1400" dirty="0" smtClean="0">
                <a:solidFill>
                  <a:srgbClr val="000000"/>
                </a:solidFill>
                <a:latin typeface="Calibri" panose="020F0502020204030204" pitchFamily="34" charset="0"/>
              </a:rPr>
              <a:t>groups </a:t>
            </a:r>
            <a:r>
              <a:rPr lang="en-GB" sz="2000" kern="1400" dirty="0">
                <a:solidFill>
                  <a:srgbClr val="000000"/>
                </a:solidFill>
                <a:latin typeface="Calibri" panose="020F0502020204030204" pitchFamily="34" charset="0"/>
              </a:rPr>
              <a:t>of friends meeting in someone's </a:t>
            </a:r>
            <a:r>
              <a:rPr lang="en-GB" sz="2000" kern="1400" dirty="0" smtClean="0">
                <a:solidFill>
                  <a:srgbClr val="000000"/>
                </a:solidFill>
                <a:latin typeface="Calibri" panose="020F0502020204030204" pitchFamily="34" charset="0"/>
              </a:rPr>
              <a:t>house</a:t>
            </a:r>
          </a:p>
          <a:p>
            <a:pPr marL="800100" lvl="1" indent="-342900" algn="just">
              <a:lnSpc>
                <a:spcPct val="119000"/>
              </a:lnSpc>
              <a:buFont typeface="Arial" panose="020B0604020202020204" pitchFamily="34" charset="0"/>
              <a:buChar char="•"/>
            </a:pPr>
            <a:r>
              <a:rPr lang="en-GB" sz="2000" kern="1400" dirty="0" smtClean="0">
                <a:solidFill>
                  <a:srgbClr val="000000"/>
                </a:solidFill>
                <a:latin typeface="Calibri" panose="020F0502020204030204" pitchFamily="34" charset="0"/>
              </a:rPr>
              <a:t>a </a:t>
            </a:r>
            <a:r>
              <a:rPr lang="en-GB" sz="2000" kern="1400" dirty="0">
                <a:solidFill>
                  <a:srgbClr val="000000"/>
                </a:solidFill>
                <a:latin typeface="Calibri" panose="020F0502020204030204" pitchFamily="34" charset="0"/>
              </a:rPr>
              <a:t>group (or groups) meeting in the parish after weekday Mass or in an afternoon or evening.  </a:t>
            </a:r>
            <a:endParaRPr lang="en-GB" sz="2000" kern="1400" dirty="0" smtClean="0">
              <a:solidFill>
                <a:srgbClr val="000000"/>
              </a:solidFill>
              <a:latin typeface="Calibri" panose="020F0502020204030204" pitchFamily="34" charset="0"/>
            </a:endParaRPr>
          </a:p>
          <a:p>
            <a:pPr marL="800100" lvl="1" indent="-342900" algn="just">
              <a:lnSpc>
                <a:spcPct val="119000"/>
              </a:lnSpc>
              <a:buFont typeface="Arial" panose="020B0604020202020204" pitchFamily="34" charset="0"/>
              <a:buChar char="•"/>
            </a:pPr>
            <a:r>
              <a:rPr lang="en-GB" sz="2000" kern="1400" dirty="0" smtClean="0">
                <a:solidFill>
                  <a:srgbClr val="000000"/>
                </a:solidFill>
                <a:latin typeface="Calibri" panose="020F0502020204030204" pitchFamily="34" charset="0"/>
              </a:rPr>
              <a:t>a gathering online </a:t>
            </a:r>
            <a:r>
              <a:rPr lang="en-GB" sz="2000" kern="1400" dirty="0">
                <a:solidFill>
                  <a:srgbClr val="000000"/>
                </a:solidFill>
                <a:latin typeface="Calibri" panose="020F0502020204030204" pitchFamily="34" charset="0"/>
              </a:rPr>
              <a:t>via Zoom</a:t>
            </a:r>
            <a:r>
              <a:rPr lang="en-GB" sz="2000" kern="1400" dirty="0" smtClean="0">
                <a:solidFill>
                  <a:srgbClr val="000000"/>
                </a:solidFill>
                <a:latin typeface="Calibri" panose="020F0502020204030204" pitchFamily="34" charset="0"/>
              </a:rPr>
              <a:t>!</a:t>
            </a:r>
          </a:p>
          <a:p>
            <a:pPr algn="just">
              <a:lnSpc>
                <a:spcPct val="119000"/>
              </a:lnSpc>
            </a:pPr>
            <a:endParaRPr lang="en-GB" sz="2000" kern="1400" dirty="0">
              <a:solidFill>
                <a:srgbClr val="000000"/>
              </a:solidFill>
              <a:latin typeface="Calibri" panose="020F0502020204030204" pitchFamily="34" charset="0"/>
            </a:endParaRPr>
          </a:p>
          <a:p>
            <a:pPr algn="just">
              <a:lnSpc>
                <a:spcPct val="119000"/>
              </a:lnSpc>
            </a:pPr>
            <a:r>
              <a:rPr lang="en-GB" sz="2000" kern="1400" dirty="0">
                <a:solidFill>
                  <a:srgbClr val="000000"/>
                </a:solidFill>
                <a:latin typeface="Calibri" panose="020F0502020204030204" pitchFamily="34" charset="0"/>
              </a:rPr>
              <a:t>The resource can be run with any number but experience would suggest that the </a:t>
            </a:r>
            <a:r>
              <a:rPr lang="en-GB" sz="2000" kern="1400" dirty="0" smtClean="0">
                <a:solidFill>
                  <a:srgbClr val="000000"/>
                </a:solidFill>
                <a:latin typeface="Calibri" panose="020F0502020204030204" pitchFamily="34" charset="0"/>
              </a:rPr>
              <a:t>best group size </a:t>
            </a:r>
            <a:r>
              <a:rPr lang="en-GB" sz="2000" kern="1400" dirty="0">
                <a:solidFill>
                  <a:srgbClr val="000000"/>
                </a:solidFill>
                <a:latin typeface="Calibri" panose="020F0502020204030204" pitchFamily="34" charset="0"/>
              </a:rPr>
              <a:t>is about </a:t>
            </a:r>
            <a:r>
              <a:rPr lang="en-GB" sz="2400" b="1" kern="1400" dirty="0">
                <a:solidFill>
                  <a:srgbClr val="000000"/>
                </a:solidFill>
                <a:latin typeface="Calibri" panose="020F0502020204030204" pitchFamily="34" charset="0"/>
              </a:rPr>
              <a:t>6 to 8 people</a:t>
            </a:r>
            <a:r>
              <a:rPr lang="en-GB" sz="2000" kern="1400" dirty="0">
                <a:solidFill>
                  <a:srgbClr val="000000"/>
                </a:solidFill>
                <a:latin typeface="Calibri" panose="020F0502020204030204" pitchFamily="34" charset="0"/>
              </a:rPr>
              <a:t>.  Obviously, if you have more than that you can have more than one small group</a:t>
            </a:r>
            <a:r>
              <a:rPr lang="en-GB" sz="2000" kern="1400" dirty="0" smtClean="0">
                <a:solidFill>
                  <a:srgbClr val="000000"/>
                </a:solidFill>
                <a:latin typeface="Calibri" panose="020F0502020204030204" pitchFamily="34" charset="0"/>
              </a:rPr>
              <a:t>!</a:t>
            </a:r>
            <a:endParaRPr lang="en-GB" sz="2000" kern="1400" dirty="0">
              <a:solidFill>
                <a:srgbClr val="000000"/>
              </a:solidFill>
              <a:latin typeface="Calibri" panose="020F0502020204030204" pitchFamily="34" charset="0"/>
            </a:endParaRPr>
          </a:p>
        </p:txBody>
      </p:sp>
      <p:sp>
        <p:nvSpPr>
          <p:cNvPr id="3" name="Rectangle 2"/>
          <p:cNvSpPr/>
          <p:nvPr/>
        </p:nvSpPr>
        <p:spPr>
          <a:xfrm>
            <a:off x="1" y="0"/>
            <a:ext cx="1638728" cy="6858000"/>
          </a:xfrm>
          <a:prstGeom prst="rect">
            <a:avLst/>
          </a:prstGeom>
          <a:solidFill>
            <a:srgbClr val="BDA6EB"/>
          </a:solidFill>
          <a:ln w="19050">
            <a:solidFill>
              <a:srgbClr val="633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380" t="2032" r="3071" b="31490"/>
          <a:stretch/>
        </p:blipFill>
        <p:spPr>
          <a:xfrm>
            <a:off x="32847" y="97604"/>
            <a:ext cx="1569922" cy="1115637"/>
          </a:xfrm>
          <a:prstGeom prst="rect">
            <a:avLst/>
          </a:prstGeom>
        </p:spPr>
      </p:pic>
      <p:sp>
        <p:nvSpPr>
          <p:cNvPr id="5" name="TextBox 4"/>
          <p:cNvSpPr txBox="1"/>
          <p:nvPr/>
        </p:nvSpPr>
        <p:spPr>
          <a:xfrm>
            <a:off x="68579" y="5474970"/>
            <a:ext cx="1511329" cy="1323439"/>
          </a:xfrm>
          <a:prstGeom prst="rect">
            <a:avLst/>
          </a:prstGeom>
          <a:noFill/>
        </p:spPr>
        <p:txBody>
          <a:bodyPr wrap="square" rtlCol="0">
            <a:spAutoFit/>
          </a:bodyPr>
          <a:lstStyle/>
          <a:p>
            <a:pPr algn="ctr"/>
            <a:r>
              <a:rPr lang="en-IE" sz="2000" b="1" dirty="0" smtClean="0"/>
              <a:t>Small group faith sharing resource for LENT 2023</a:t>
            </a:r>
            <a:endParaRPr lang="en-IE" sz="2000" b="1" dirty="0"/>
          </a:p>
        </p:txBody>
      </p:sp>
      <p:pic>
        <p:nvPicPr>
          <p:cNvPr id="2050" name="Picture 2" descr="Free Group Team illustration and pictu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573" t="10185" r="10638" b="13991"/>
          <a:stretch/>
        </p:blipFill>
        <p:spPr bwMode="auto">
          <a:xfrm>
            <a:off x="5840730" y="5132070"/>
            <a:ext cx="2937510" cy="168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58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fade">
                                      <p:cBhvr>
                                        <p:cTn id="3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719801" y="3212889"/>
            <a:ext cx="1193335" cy="1560875"/>
            <a:chOff x="165588" y="768133"/>
            <a:chExt cx="1497491" cy="2160000"/>
          </a:xfrm>
        </p:grpSpPr>
        <p:sp>
          <p:nvSpPr>
            <p:cNvPr id="8" name="Rectangle 7"/>
            <p:cNvSpPr/>
            <p:nvPr/>
          </p:nvSpPr>
          <p:spPr>
            <a:xfrm>
              <a:off x="165588" y="768133"/>
              <a:ext cx="1497491"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588" y="768133"/>
              <a:ext cx="1497491" cy="2160000"/>
            </a:xfrm>
            <a:prstGeom prst="rect">
              <a:avLst/>
            </a:prstGeom>
            <a:ln>
              <a:solidFill>
                <a:schemeClr val="tx1"/>
              </a:solidFill>
            </a:ln>
          </p:spPr>
        </p:pic>
      </p:grpSp>
      <p:grpSp>
        <p:nvGrpSpPr>
          <p:cNvPr id="16" name="Group 15"/>
          <p:cNvGrpSpPr/>
          <p:nvPr/>
        </p:nvGrpSpPr>
        <p:grpSpPr>
          <a:xfrm>
            <a:off x="4161764" y="3211154"/>
            <a:ext cx="1193336" cy="1560875"/>
            <a:chOff x="3218621" y="2024278"/>
            <a:chExt cx="1497492" cy="2160000"/>
          </a:xfrm>
        </p:grpSpPr>
        <p:sp>
          <p:nvSpPr>
            <p:cNvPr id="10" name="Rectangle 9"/>
            <p:cNvSpPr/>
            <p:nvPr/>
          </p:nvSpPr>
          <p:spPr>
            <a:xfrm>
              <a:off x="3218621" y="2024278"/>
              <a:ext cx="1497491"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8622" y="2024278"/>
              <a:ext cx="1497491" cy="2160000"/>
            </a:xfrm>
            <a:prstGeom prst="rect">
              <a:avLst/>
            </a:prstGeom>
            <a:ln>
              <a:solidFill>
                <a:schemeClr val="tx1"/>
              </a:solidFill>
            </a:ln>
          </p:spPr>
        </p:pic>
      </p:grpSp>
      <p:grpSp>
        <p:nvGrpSpPr>
          <p:cNvPr id="15" name="Group 14"/>
          <p:cNvGrpSpPr/>
          <p:nvPr/>
        </p:nvGrpSpPr>
        <p:grpSpPr>
          <a:xfrm>
            <a:off x="2949814" y="3211154"/>
            <a:ext cx="1193336" cy="1560875"/>
            <a:chOff x="1265914" y="3642738"/>
            <a:chExt cx="1497492" cy="2160000"/>
          </a:xfrm>
        </p:grpSpPr>
        <p:sp>
          <p:nvSpPr>
            <p:cNvPr id="9" name="Rectangle 8"/>
            <p:cNvSpPr/>
            <p:nvPr/>
          </p:nvSpPr>
          <p:spPr>
            <a:xfrm>
              <a:off x="1265914" y="3642738"/>
              <a:ext cx="1497491"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5915" y="3642738"/>
              <a:ext cx="1497491" cy="2160000"/>
            </a:xfrm>
            <a:prstGeom prst="rect">
              <a:avLst/>
            </a:prstGeom>
            <a:ln>
              <a:solidFill>
                <a:schemeClr val="tx1"/>
              </a:solidFill>
            </a:ln>
          </p:spPr>
        </p:pic>
      </p:grpSp>
      <p:grpSp>
        <p:nvGrpSpPr>
          <p:cNvPr id="18" name="Group 17"/>
          <p:cNvGrpSpPr/>
          <p:nvPr/>
        </p:nvGrpSpPr>
        <p:grpSpPr>
          <a:xfrm>
            <a:off x="6620748" y="3209599"/>
            <a:ext cx="1193335" cy="1560875"/>
            <a:chOff x="6120441" y="2024278"/>
            <a:chExt cx="1497491" cy="2160000"/>
          </a:xfrm>
        </p:grpSpPr>
        <p:sp>
          <p:nvSpPr>
            <p:cNvPr id="12" name="Rectangle 11"/>
            <p:cNvSpPr/>
            <p:nvPr/>
          </p:nvSpPr>
          <p:spPr>
            <a:xfrm>
              <a:off x="6120441" y="2024278"/>
              <a:ext cx="1497491"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0441" y="2024278"/>
              <a:ext cx="1497491" cy="2160000"/>
            </a:xfrm>
            <a:prstGeom prst="rect">
              <a:avLst/>
            </a:prstGeom>
            <a:ln>
              <a:solidFill>
                <a:schemeClr val="tx1"/>
              </a:solidFill>
            </a:ln>
          </p:spPr>
        </p:pic>
      </p:grpSp>
      <p:grpSp>
        <p:nvGrpSpPr>
          <p:cNvPr id="17" name="Group 16"/>
          <p:cNvGrpSpPr/>
          <p:nvPr/>
        </p:nvGrpSpPr>
        <p:grpSpPr>
          <a:xfrm>
            <a:off x="5388560" y="3209599"/>
            <a:ext cx="1193336" cy="1560875"/>
            <a:chOff x="4622949" y="4375391"/>
            <a:chExt cx="1497492" cy="2160000"/>
          </a:xfrm>
        </p:grpSpPr>
        <p:sp>
          <p:nvSpPr>
            <p:cNvPr id="11" name="Rectangle 10"/>
            <p:cNvSpPr/>
            <p:nvPr/>
          </p:nvSpPr>
          <p:spPr>
            <a:xfrm>
              <a:off x="4622949" y="4375391"/>
              <a:ext cx="1497491"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2950" y="4375391"/>
              <a:ext cx="1497491" cy="2160000"/>
            </a:xfrm>
            <a:prstGeom prst="rect">
              <a:avLst/>
            </a:prstGeom>
            <a:ln>
              <a:solidFill>
                <a:schemeClr val="tx1"/>
              </a:solidFill>
            </a:ln>
          </p:spPr>
        </p:pic>
      </p:grpSp>
      <p:grpSp>
        <p:nvGrpSpPr>
          <p:cNvPr id="19" name="Group 18"/>
          <p:cNvGrpSpPr/>
          <p:nvPr/>
        </p:nvGrpSpPr>
        <p:grpSpPr>
          <a:xfrm>
            <a:off x="7852934" y="3201648"/>
            <a:ext cx="1193335" cy="1561204"/>
            <a:chOff x="7440624" y="4374936"/>
            <a:chExt cx="1497491" cy="2160455"/>
          </a:xfrm>
        </p:grpSpPr>
        <p:sp>
          <p:nvSpPr>
            <p:cNvPr id="13" name="Rectangle 12"/>
            <p:cNvSpPr/>
            <p:nvPr/>
          </p:nvSpPr>
          <p:spPr>
            <a:xfrm>
              <a:off x="7440624" y="4374936"/>
              <a:ext cx="1497491" cy="21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0624" y="4375391"/>
              <a:ext cx="1497491" cy="2160000"/>
            </a:xfrm>
            <a:prstGeom prst="rect">
              <a:avLst/>
            </a:prstGeom>
            <a:ln>
              <a:solidFill>
                <a:schemeClr val="tx1"/>
              </a:solidFill>
            </a:ln>
          </p:spPr>
        </p:pic>
      </p:grpSp>
      <p:sp>
        <p:nvSpPr>
          <p:cNvPr id="21" name="Rectangle 20"/>
          <p:cNvSpPr/>
          <p:nvPr/>
        </p:nvSpPr>
        <p:spPr>
          <a:xfrm>
            <a:off x="1817370" y="129596"/>
            <a:ext cx="7215794" cy="3096232"/>
          </a:xfrm>
          <a:prstGeom prst="rect">
            <a:avLst/>
          </a:prstGeom>
        </p:spPr>
        <p:txBody>
          <a:bodyPr wrap="square">
            <a:spAutoFit/>
          </a:bodyPr>
          <a:lstStyle/>
          <a:p>
            <a:pPr>
              <a:lnSpc>
                <a:spcPct val="119000"/>
              </a:lnSpc>
            </a:pPr>
            <a:r>
              <a:rPr lang="en-GB" sz="4000" kern="1400" dirty="0">
                <a:solidFill>
                  <a:srgbClr val="660033"/>
                </a:solidFill>
                <a:latin typeface="Bauhaus 93" panose="04030905020B02020C02" pitchFamily="82" charset="0"/>
              </a:rPr>
              <a:t>The Six Sessions</a:t>
            </a:r>
            <a:endParaRPr lang="en-GB" sz="4000" kern="1400" dirty="0">
              <a:solidFill>
                <a:srgbClr val="000000"/>
              </a:solidFill>
              <a:latin typeface="Calibri" panose="020F0502020204030204" pitchFamily="34" charset="0"/>
            </a:endParaRPr>
          </a:p>
          <a:p>
            <a:r>
              <a:rPr lang="en-GB" sz="2000" dirty="0"/>
              <a:t>The resource uses the scriptures from the Sundays of Lent as inspiration. Ideally, people gather in the lead up to each Sunday so they are more prepared and enriched to experience the liturgies and the season of Lent</a:t>
            </a:r>
            <a:r>
              <a:rPr lang="en-GB" sz="2000" dirty="0" smtClean="0"/>
              <a:t>.</a:t>
            </a:r>
          </a:p>
          <a:p>
            <a:endParaRPr lang="en-GB" sz="2000" kern="1400" dirty="0" smtClean="0">
              <a:solidFill>
                <a:srgbClr val="000000"/>
              </a:solidFill>
            </a:endParaRPr>
          </a:p>
          <a:p>
            <a:pPr>
              <a:lnSpc>
                <a:spcPct val="119000"/>
              </a:lnSpc>
            </a:pPr>
            <a:r>
              <a:rPr lang="en-GB" sz="2000" kern="1400" dirty="0" smtClean="0">
                <a:solidFill>
                  <a:srgbClr val="000000"/>
                </a:solidFill>
                <a:latin typeface="Calibri" panose="020F0502020204030204" pitchFamily="34" charset="0"/>
              </a:rPr>
              <a:t>The </a:t>
            </a:r>
            <a:r>
              <a:rPr lang="en-GB" sz="2000" kern="1400" dirty="0">
                <a:solidFill>
                  <a:srgbClr val="000000"/>
                </a:solidFill>
                <a:latin typeface="Calibri" panose="020F0502020204030204" pitchFamily="34" charset="0"/>
              </a:rPr>
              <a:t>’People of Hope’ for the six sessions are:  JESUS; PETER, JAMES &amp; JOHN; SAMARITAN WOMAN; BLIND MAN; LAZARUS and </a:t>
            </a:r>
            <a:r>
              <a:rPr lang="en-GB" sz="2000" kern="1400" dirty="0" smtClean="0">
                <a:solidFill>
                  <a:srgbClr val="000000"/>
                </a:solidFill>
                <a:latin typeface="Calibri" panose="020F0502020204030204" pitchFamily="34" charset="0"/>
              </a:rPr>
              <a:t>US</a:t>
            </a:r>
            <a:endParaRPr lang="en-GB" sz="2000" kern="1400" dirty="0">
              <a:solidFill>
                <a:srgbClr val="000000"/>
              </a:solidFill>
              <a:latin typeface="Calibri" panose="020F0502020204030204" pitchFamily="34" charset="0"/>
            </a:endParaRPr>
          </a:p>
        </p:txBody>
      </p:sp>
      <p:sp>
        <p:nvSpPr>
          <p:cNvPr id="22" name="Rectangle 21"/>
          <p:cNvSpPr/>
          <p:nvPr/>
        </p:nvSpPr>
        <p:spPr>
          <a:xfrm>
            <a:off x="1817370" y="5167193"/>
            <a:ext cx="7123430" cy="1631216"/>
          </a:xfrm>
          <a:prstGeom prst="rect">
            <a:avLst/>
          </a:prstGeom>
        </p:spPr>
        <p:txBody>
          <a:bodyPr wrap="square">
            <a:spAutoFit/>
          </a:bodyPr>
          <a:lstStyle/>
          <a:p>
            <a:r>
              <a:rPr lang="en-GB" sz="2000" kern="1400" dirty="0" smtClean="0">
                <a:solidFill>
                  <a:srgbClr val="000000"/>
                </a:solidFill>
                <a:latin typeface="Calibri" panose="020F0502020204030204" pitchFamily="34" charset="0"/>
              </a:rPr>
              <a:t>Each session follows the same format and has a leaflet and PowerPoint resources to guide the process.</a:t>
            </a:r>
          </a:p>
          <a:p>
            <a:r>
              <a:rPr lang="en-GB" sz="2000" kern="1400" dirty="0" smtClean="0">
                <a:solidFill>
                  <a:srgbClr val="000000"/>
                </a:solidFill>
                <a:latin typeface="Calibri" panose="020F0502020204030204" pitchFamily="34" charset="0"/>
              </a:rPr>
              <a:t>Each session lasts approximately between 45 - 60 minutes depending on the size of group.  This could be a little longer if you decide to have some simple refreshments.</a:t>
            </a:r>
            <a:endParaRPr lang="en-GB" sz="2000" kern="1400" dirty="0">
              <a:solidFill>
                <a:srgbClr val="000000"/>
              </a:solidFill>
              <a:latin typeface="Calibri" panose="020F0502020204030204" pitchFamily="34" charset="0"/>
            </a:endParaRPr>
          </a:p>
        </p:txBody>
      </p:sp>
      <p:sp>
        <p:nvSpPr>
          <p:cNvPr id="23" name="Rectangle 22"/>
          <p:cNvSpPr/>
          <p:nvPr/>
        </p:nvSpPr>
        <p:spPr>
          <a:xfrm>
            <a:off x="1" y="0"/>
            <a:ext cx="1638728" cy="6858000"/>
          </a:xfrm>
          <a:prstGeom prst="rect">
            <a:avLst/>
          </a:prstGeom>
          <a:solidFill>
            <a:srgbClr val="BDA6EB"/>
          </a:solidFill>
          <a:ln w="19050">
            <a:solidFill>
              <a:srgbClr val="633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3380" t="2032" r="3071" b="31490"/>
          <a:stretch/>
        </p:blipFill>
        <p:spPr>
          <a:xfrm>
            <a:off x="32847" y="97604"/>
            <a:ext cx="1569922" cy="1115637"/>
          </a:xfrm>
          <a:prstGeom prst="rect">
            <a:avLst/>
          </a:prstGeom>
        </p:spPr>
      </p:pic>
      <p:sp>
        <p:nvSpPr>
          <p:cNvPr id="25" name="TextBox 24"/>
          <p:cNvSpPr txBox="1"/>
          <p:nvPr/>
        </p:nvSpPr>
        <p:spPr>
          <a:xfrm>
            <a:off x="68579" y="5474970"/>
            <a:ext cx="1511329" cy="1323439"/>
          </a:xfrm>
          <a:prstGeom prst="rect">
            <a:avLst/>
          </a:prstGeom>
          <a:noFill/>
        </p:spPr>
        <p:txBody>
          <a:bodyPr wrap="square" rtlCol="0">
            <a:spAutoFit/>
          </a:bodyPr>
          <a:lstStyle/>
          <a:p>
            <a:pPr algn="ctr"/>
            <a:r>
              <a:rPr lang="en-IE" sz="2000" b="1" dirty="0" smtClean="0"/>
              <a:t>Small group faith sharing resource for LENT 2023</a:t>
            </a:r>
            <a:endParaRPr lang="en-IE" sz="2000" b="1" dirty="0"/>
          </a:p>
        </p:txBody>
      </p:sp>
    </p:spTree>
    <p:extLst>
      <p:ext uri="{BB962C8B-B14F-4D97-AF65-F5344CB8AC3E}">
        <p14:creationId xmlns:p14="http://schemas.microsoft.com/office/powerpoint/2010/main" val="198894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fade">
                                      <p:cBhvr>
                                        <p:cTn id="7" dur="500"/>
                                        <p:tgtEl>
                                          <p:spTgt spid="2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3" end="3"/>
                                            </p:txEl>
                                          </p:spTgt>
                                        </p:tgtEl>
                                        <p:attrNameLst>
                                          <p:attrName>style.visibility</p:attrName>
                                        </p:attrNameLst>
                                      </p:cBhvr>
                                      <p:to>
                                        <p:strVal val="visible"/>
                                      </p:to>
                                    </p:set>
                                    <p:animEffect transition="in" filter="fade">
                                      <p:cBhvr>
                                        <p:cTn id="12" dur="500"/>
                                        <p:tgtEl>
                                          <p:spTgt spid="21">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xEl>
                                              <p:pRg st="0" end="0"/>
                                            </p:txEl>
                                          </p:spTgt>
                                        </p:tgtEl>
                                        <p:attrNameLst>
                                          <p:attrName>style.visibility</p:attrName>
                                        </p:attrNameLst>
                                      </p:cBhvr>
                                      <p:to>
                                        <p:strVal val="visible"/>
                                      </p:to>
                                    </p:set>
                                    <p:animEffect transition="in" filter="fade">
                                      <p:cBhvr>
                                        <p:cTn id="41" dur="500"/>
                                        <p:tgtEl>
                                          <p:spTgt spid="2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xEl>
                                              <p:pRg st="1" end="1"/>
                                            </p:txEl>
                                          </p:spTgt>
                                        </p:tgtEl>
                                        <p:attrNameLst>
                                          <p:attrName>style.visibility</p:attrName>
                                        </p:attrNameLst>
                                      </p:cBhvr>
                                      <p:to>
                                        <p:strVal val="visible"/>
                                      </p:to>
                                    </p:set>
                                    <p:animEffect transition="in" filter="fade">
                                      <p:cBhvr>
                                        <p:cTn id="46"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P spid="2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5950" y="492445"/>
            <a:ext cx="6738620" cy="1528945"/>
          </a:xfrm>
          <a:prstGeom prst="rect">
            <a:avLst/>
          </a:prstGeom>
        </p:spPr>
        <p:txBody>
          <a:bodyPr wrap="square">
            <a:spAutoFit/>
          </a:bodyPr>
          <a:lstStyle/>
          <a:p>
            <a:r>
              <a:rPr lang="en-GB" sz="4000" kern="1400" dirty="0" smtClean="0">
                <a:solidFill>
                  <a:srgbClr val="660033"/>
                </a:solidFill>
                <a:latin typeface="Bauhaus 93" panose="04030905020B02020C02" pitchFamily="82" charset="0"/>
              </a:rPr>
              <a:t>Any thoughts, comments, questions??</a:t>
            </a:r>
            <a:endParaRPr lang="en-GB" dirty="0"/>
          </a:p>
          <a:p>
            <a:pPr>
              <a:lnSpc>
                <a:spcPct val="119000"/>
              </a:lnSpc>
              <a:spcAft>
                <a:spcPts val="600"/>
              </a:spcAft>
            </a:pPr>
            <a:endParaRPr lang="en-GB" sz="1200" kern="1400" dirty="0">
              <a:ln>
                <a:noFill/>
              </a:ln>
              <a:solidFill>
                <a:srgbClr val="000000"/>
              </a:solidFill>
              <a:effectLst/>
              <a:latin typeface="Calibri" panose="020F0502020204030204" pitchFamily="34" charset="0"/>
            </a:endParaRPr>
          </a:p>
        </p:txBody>
      </p:sp>
      <p:sp>
        <p:nvSpPr>
          <p:cNvPr id="3" name="Rectangle 2"/>
          <p:cNvSpPr/>
          <p:nvPr/>
        </p:nvSpPr>
        <p:spPr>
          <a:xfrm>
            <a:off x="1" y="0"/>
            <a:ext cx="1638728" cy="6858000"/>
          </a:xfrm>
          <a:prstGeom prst="rect">
            <a:avLst/>
          </a:prstGeom>
          <a:solidFill>
            <a:srgbClr val="BDA6EB"/>
          </a:solidFill>
          <a:ln w="19050">
            <a:solidFill>
              <a:srgbClr val="633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380" t="2032" r="3071" b="31490"/>
          <a:stretch/>
        </p:blipFill>
        <p:spPr>
          <a:xfrm>
            <a:off x="32847" y="97604"/>
            <a:ext cx="1569922" cy="1115637"/>
          </a:xfrm>
          <a:prstGeom prst="rect">
            <a:avLst/>
          </a:prstGeom>
        </p:spPr>
      </p:pic>
      <p:sp>
        <p:nvSpPr>
          <p:cNvPr id="5" name="TextBox 4"/>
          <p:cNvSpPr txBox="1"/>
          <p:nvPr/>
        </p:nvSpPr>
        <p:spPr>
          <a:xfrm>
            <a:off x="68579" y="5474970"/>
            <a:ext cx="1511329" cy="1323439"/>
          </a:xfrm>
          <a:prstGeom prst="rect">
            <a:avLst/>
          </a:prstGeom>
          <a:noFill/>
        </p:spPr>
        <p:txBody>
          <a:bodyPr wrap="square" rtlCol="0">
            <a:spAutoFit/>
          </a:bodyPr>
          <a:lstStyle/>
          <a:p>
            <a:pPr algn="ctr"/>
            <a:r>
              <a:rPr lang="en-IE" sz="2000" b="1" dirty="0" smtClean="0"/>
              <a:t>Small group faith sharing resource for LENT 2023</a:t>
            </a:r>
            <a:endParaRPr lang="en-IE" sz="2000" b="1"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5649"/>
          <a:stretch/>
        </p:blipFill>
        <p:spPr>
          <a:xfrm>
            <a:off x="1885950" y="2021390"/>
            <a:ext cx="6991883" cy="4400675"/>
          </a:xfrm>
          <a:prstGeom prst="rect">
            <a:avLst/>
          </a:prstGeom>
          <a:ln>
            <a:solidFill>
              <a:schemeClr val="tx1"/>
            </a:solidFill>
          </a:ln>
        </p:spPr>
      </p:pic>
      <p:pic>
        <p:nvPicPr>
          <p:cNvPr id="6" name="Picture 5"/>
          <p:cNvPicPr>
            <a:picLocks noChangeAspect="1"/>
          </p:cNvPicPr>
          <p:nvPr/>
        </p:nvPicPr>
        <p:blipFill rotWithShape="1">
          <a:blip r:embed="rId4"/>
          <a:srcRect l="8358" r="3542" b="14896"/>
          <a:stretch/>
        </p:blipFill>
        <p:spPr>
          <a:xfrm>
            <a:off x="1931200" y="2410758"/>
            <a:ext cx="5083058" cy="3781698"/>
          </a:xfrm>
          <a:prstGeom prst="rect">
            <a:avLst/>
          </a:prstGeom>
        </p:spPr>
      </p:pic>
      <p:sp>
        <p:nvSpPr>
          <p:cNvPr id="8" name="Right Arrow 7"/>
          <p:cNvSpPr/>
          <p:nvPr/>
        </p:nvSpPr>
        <p:spPr>
          <a:xfrm>
            <a:off x="2118167" y="5565218"/>
            <a:ext cx="4994477" cy="789283"/>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9" name="TextBox 8"/>
          <p:cNvSpPr txBox="1"/>
          <p:nvPr/>
        </p:nvSpPr>
        <p:spPr>
          <a:xfrm>
            <a:off x="2240280" y="5806440"/>
            <a:ext cx="4535424" cy="369332"/>
          </a:xfrm>
          <a:prstGeom prst="rect">
            <a:avLst/>
          </a:prstGeom>
          <a:noFill/>
        </p:spPr>
        <p:txBody>
          <a:bodyPr wrap="square" rtlCol="0">
            <a:spAutoFit/>
          </a:bodyPr>
          <a:lstStyle/>
          <a:p>
            <a:pPr algn="r"/>
            <a:r>
              <a:rPr lang="en-IE" b="1" dirty="0" smtClean="0"/>
              <a:t>Type into the CHAT box here</a:t>
            </a:r>
            <a:endParaRPr lang="en-IE" b="1" dirty="0"/>
          </a:p>
        </p:txBody>
      </p:sp>
    </p:spTree>
    <p:extLst>
      <p:ext uri="{BB962C8B-B14F-4D97-AF65-F5344CB8AC3E}">
        <p14:creationId xmlns:p14="http://schemas.microsoft.com/office/powerpoint/2010/main" val="435034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3585</TotalTime>
  <Words>2821</Words>
  <Application>Microsoft Office PowerPoint</Application>
  <PresentationFormat>On-screen Show (4:3)</PresentationFormat>
  <Paragraphs>247</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Black</vt:lpstr>
      <vt:lpstr>Bauhaus 93</vt:lpstr>
      <vt:lpstr>Calibri</vt:lpstr>
      <vt:lpstr>Calibri Light</vt:lpstr>
      <vt:lpstr>Showcard Gothic</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Siney</dc:creator>
  <cp:lastModifiedBy>Peter Siney</cp:lastModifiedBy>
  <cp:revision>71</cp:revision>
  <cp:lastPrinted>2023-01-24T13:17:18Z</cp:lastPrinted>
  <dcterms:created xsi:type="dcterms:W3CDTF">2023-01-20T21:35:46Z</dcterms:created>
  <dcterms:modified xsi:type="dcterms:W3CDTF">2023-01-24T21:38:52Z</dcterms:modified>
</cp:coreProperties>
</file>