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oja" charset="1" panose="02000500000000000000"/>
      <p:regular r:id="rId10"/>
    </p:embeddedFont>
    <p:embeddedFont>
      <p:font typeface="Open Sans Light" charset="1" panose="020B0306030504020204"/>
      <p:regular r:id="rId11"/>
    </p:embeddedFont>
    <p:embeddedFont>
      <p:font typeface="Open Sans Light Bold" charset="1" panose="020B0806030504020204"/>
      <p:regular r:id="rId12"/>
    </p:embeddedFont>
    <p:embeddedFont>
      <p:font typeface="Open Sans Light Italics" charset="1" panose="020B0306030504020204"/>
      <p:regular r:id="rId13"/>
    </p:embeddedFont>
    <p:embeddedFont>
      <p:font typeface="Open Sans Light Bold Italics" charset="1" panose="020B0806030504020204"/>
      <p:regular r:id="rId14"/>
    </p:embeddedFont>
    <p:embeddedFont>
      <p:font typeface="Open Sans" charset="1" panose="020B0606030504020204"/>
      <p:regular r:id="rId15"/>
    </p:embeddedFont>
    <p:embeddedFont>
      <p:font typeface="Open Sans Bold" charset="1" panose="020B0806030504020204"/>
      <p:regular r:id="rId16"/>
    </p:embeddedFont>
    <p:embeddedFont>
      <p:font typeface="Open Sans Italics" charset="1" panose="020B0606030504020204"/>
      <p:regular r:id="rId17"/>
    </p:embeddedFont>
    <p:embeddedFont>
      <p:font typeface="Open Sans Bold Italics" charset="1" panose="020B0806030504020204"/>
      <p:regular r:id="rId18"/>
    </p:embeddedFont>
    <p:embeddedFont>
      <p:font typeface="Porcelain" charset="1" panose="00000000000000000000"/>
      <p:regular r:id="rId19"/>
    </p:embeddedFont>
    <p:embeddedFont>
      <p:font typeface="More Sugar Thin" charset="1" panose="00000000000000000000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Canva Sans Italics" charset="1" panose="020B0503030501040103"/>
      <p:regular r:id="rId23"/>
    </p:embeddedFont>
    <p:embeddedFont>
      <p:font typeface="Canva Sans Bold Italics" charset="1" panose="020B0803030501040103"/>
      <p:regular r:id="rId24"/>
    </p:embeddedFont>
    <p:embeddedFont>
      <p:font typeface="Rajdhani Bold" charset="1" panose="02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8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jpeg" Type="http://schemas.openxmlformats.org/officeDocument/2006/relationships/image"/><Relationship Id="rId7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67487" y="8332980"/>
            <a:ext cx="7553026" cy="1582539"/>
          </a:xfrm>
          <a:custGeom>
            <a:avLst/>
            <a:gdLst/>
            <a:ahLst/>
            <a:cxnLst/>
            <a:rect r="r" b="b" t="t" l="l"/>
            <a:pathLst>
              <a:path h="1582539" w="7553026">
                <a:moveTo>
                  <a:pt x="0" y="0"/>
                </a:moveTo>
                <a:lnTo>
                  <a:pt x="7553026" y="0"/>
                </a:lnTo>
                <a:lnTo>
                  <a:pt x="7553026" y="1582539"/>
                </a:lnTo>
                <a:lnTo>
                  <a:pt x="0" y="158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1468" y="1170367"/>
            <a:ext cx="11783812" cy="466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11"/>
              </a:lnSpc>
            </a:pPr>
            <a:r>
              <a:rPr lang="en-US" sz="8511">
                <a:solidFill>
                  <a:srgbClr val="FFFFFF"/>
                </a:solidFill>
                <a:latin typeface="Aloja Bold"/>
              </a:rPr>
              <a:t>Confirmation </a:t>
            </a:r>
            <a:r>
              <a:rPr lang="en-US" sz="8511">
                <a:solidFill>
                  <a:srgbClr val="FFFFFF"/>
                </a:solidFill>
                <a:latin typeface="Aloja"/>
              </a:rPr>
              <a:t>Connect:</a:t>
            </a:r>
          </a:p>
          <a:p>
            <a:pPr algn="ctr">
              <a:lnSpc>
                <a:spcPts val="4940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</a:rPr>
              <a:t>VIDEO 2</a:t>
            </a:r>
          </a:p>
          <a:p>
            <a:pPr algn="ctr">
              <a:lnSpc>
                <a:spcPts val="7304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</a:rPr>
              <a:t>Called in Faith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06" t="0" r="-206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488216"/>
            <a:ext cx="16356159" cy="8752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 Bold"/>
              </a:rPr>
              <a:t>Closing </a:t>
            </a:r>
            <a:r>
              <a:rPr lang="en-US" sz="5200">
                <a:solidFill>
                  <a:srgbClr val="000000"/>
                </a:solidFill>
                <a:latin typeface="Porcelain Bold"/>
              </a:rPr>
              <a:t>Prayer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God of love,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 are brothers and sisters in Jesus your Son,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one family, in the Spirit of your love.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Bless us with the joy of love.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Make us patient and kind, gentle and generous,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welcoming to those in need.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Help us to live your forgiveness and peace.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Protect all families with your loving care,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Especially those for our own family whom we now pray: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[We pause and remember family members and others by name].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Increase our faith, strengthen our hope, keep us safe in your love,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Make us always grateful for the gift of life that we share.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This we ask, through Christ our Lord. Amen.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06" t="0" r="-20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711826" y="-419211"/>
            <a:ext cx="19711652" cy="11125421"/>
            <a:chOff x="0" y="0"/>
            <a:chExt cx="5191546" cy="29301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91546" cy="2930152"/>
            </a:xfrm>
            <a:custGeom>
              <a:avLst/>
              <a:gdLst/>
              <a:ahLst/>
              <a:cxnLst/>
              <a:rect r="r" b="b" t="t" l="l"/>
              <a:pathLst>
                <a:path h="2930152" w="5191546">
                  <a:moveTo>
                    <a:pt x="0" y="0"/>
                  </a:moveTo>
                  <a:lnTo>
                    <a:pt x="5191546" y="0"/>
                  </a:lnTo>
                  <a:lnTo>
                    <a:pt x="5191546" y="2930152"/>
                  </a:lnTo>
                  <a:lnTo>
                    <a:pt x="0" y="2930152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5191546" cy="298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095037"/>
            <a:ext cx="10008054" cy="2096926"/>
          </a:xfrm>
          <a:custGeom>
            <a:avLst/>
            <a:gdLst/>
            <a:ahLst/>
            <a:cxnLst/>
            <a:rect r="r" b="b" t="t" l="l"/>
            <a:pathLst>
              <a:path h="2096926" w="10008054">
                <a:moveTo>
                  <a:pt x="0" y="0"/>
                </a:moveTo>
                <a:lnTo>
                  <a:pt x="10008054" y="0"/>
                </a:lnTo>
                <a:lnTo>
                  <a:pt x="10008054" y="2096926"/>
                </a:lnTo>
                <a:lnTo>
                  <a:pt x="0" y="209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91574" y="965359"/>
            <a:ext cx="8966154" cy="2376031"/>
          </a:xfrm>
          <a:custGeom>
            <a:avLst/>
            <a:gdLst/>
            <a:ahLst/>
            <a:cxnLst/>
            <a:rect r="r" b="b" t="t" l="l"/>
            <a:pathLst>
              <a:path h="2376031" w="8966154">
                <a:moveTo>
                  <a:pt x="0" y="0"/>
                </a:moveTo>
                <a:lnTo>
                  <a:pt x="8966154" y="0"/>
                </a:lnTo>
                <a:lnTo>
                  <a:pt x="8966154" y="2376031"/>
                </a:lnTo>
                <a:lnTo>
                  <a:pt x="0" y="23760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9428" y="3891364"/>
            <a:ext cx="12369485" cy="5016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We meet at a precious moment in family life </a:t>
            </a:r>
          </a:p>
          <a:p>
            <a:pPr>
              <a:lnSpc>
                <a:spcPts val="5033"/>
              </a:lnSpc>
            </a:pP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Approaching Confirmation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3 half-hour sessions, each with a specially prepared video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To make the most of this special time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This second session is ‘Called by Name’</a:t>
            </a:r>
          </a:p>
          <a:p>
            <a:pPr>
              <a:lnSpc>
                <a:spcPts val="503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3185941"/>
            <a:ext cx="16230600" cy="5783236"/>
            <a:chOff x="0" y="0"/>
            <a:chExt cx="7086910" cy="25251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86909" cy="2525185"/>
            </a:xfrm>
            <a:custGeom>
              <a:avLst/>
              <a:gdLst/>
              <a:ahLst/>
              <a:cxnLst/>
              <a:rect r="r" b="b" t="t" l="l"/>
              <a:pathLst>
                <a:path h="2525185" w="7086909">
                  <a:moveTo>
                    <a:pt x="0" y="0"/>
                  </a:moveTo>
                  <a:lnTo>
                    <a:pt x="0" y="2525185"/>
                  </a:lnTo>
                  <a:lnTo>
                    <a:pt x="7086909" y="2525185"/>
                  </a:lnTo>
                  <a:lnTo>
                    <a:pt x="7086909" y="0"/>
                  </a:lnTo>
                  <a:lnTo>
                    <a:pt x="0" y="0"/>
                  </a:lnTo>
                  <a:close/>
                  <a:moveTo>
                    <a:pt x="7025949" y="2464225"/>
                  </a:moveTo>
                  <a:lnTo>
                    <a:pt x="59690" y="2464225"/>
                  </a:lnTo>
                  <a:lnTo>
                    <a:pt x="59690" y="59690"/>
                  </a:lnTo>
                  <a:lnTo>
                    <a:pt x="7025949" y="59690"/>
                  </a:lnTo>
                  <a:lnTo>
                    <a:pt x="7025949" y="2464225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416009" y="889367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9"/>
                </a:lnTo>
                <a:lnTo>
                  <a:pt x="0" y="1902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654929" y="975092"/>
            <a:ext cx="6987307" cy="1771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9"/>
              </a:lnSpc>
            </a:pPr>
            <a:r>
              <a:rPr lang="en-US" sz="6608" spc="297">
                <a:solidFill>
                  <a:srgbClr val="000000"/>
                </a:solidFill>
                <a:latin typeface="Rajdhani Bold"/>
              </a:rPr>
              <a:t>Format of the Session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4021" y="3251744"/>
            <a:ext cx="13309122" cy="5283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Welcome &amp; Opening Prayer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Show Video Clip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Family Chat with Questionns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- 10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Feedback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397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Home Activity &amp; Closing Prayer -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 5 mins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501658"/>
            <a:ext cx="16356159" cy="826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 Bold"/>
              </a:rPr>
              <a:t>Opening </a:t>
            </a:r>
            <a:r>
              <a:rPr lang="en-US" sz="5200">
                <a:solidFill>
                  <a:srgbClr val="000000"/>
                </a:solidFill>
                <a:latin typeface="Porcelain Bold"/>
              </a:rPr>
              <a:t>Prayer</a:t>
            </a:r>
          </a:p>
          <a:p>
            <a:pPr>
              <a:lnSpc>
                <a:spcPts val="23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Walk with us Lord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as we prepare together as a family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for the sacrament of Confirmation.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Be with us every day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as we try to grow together in your way.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Strengthen us for the journey of life,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help us to use our gifts for others,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and remind us that you call us by our name to follow you.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 ask this through Christ our Lord.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AMEN.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537121" y="1617563"/>
            <a:ext cx="9415012" cy="644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Porcelain Bold"/>
              </a:rPr>
              <a:t>Watching the Video</a:t>
            </a:r>
          </a:p>
          <a:p>
            <a:pPr>
              <a:lnSpc>
                <a:spcPts val="6160"/>
              </a:lnSpc>
              <a:spcBef>
                <a:spcPct val="0"/>
              </a:spcBef>
            </a:pPr>
          </a:p>
          <a:p>
            <a:pPr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As you watch this together just notice and enjoy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images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words or phrases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how you feel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38480" y="2357416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-47109" t="0" r="-296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8943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5029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400948" y="2303291"/>
            <a:ext cx="8858352" cy="5680418"/>
          </a:xfrm>
          <a:custGeom>
            <a:avLst/>
            <a:gdLst/>
            <a:ahLst/>
            <a:cxnLst/>
            <a:rect r="r" b="b" t="t" l="l"/>
            <a:pathLst>
              <a:path h="5680418" w="8858352">
                <a:moveTo>
                  <a:pt x="0" y="0"/>
                </a:moveTo>
                <a:lnTo>
                  <a:pt x="8858352" y="0"/>
                </a:lnTo>
                <a:lnTo>
                  <a:pt x="8858352" y="5680418"/>
                </a:lnTo>
                <a:lnTo>
                  <a:pt x="0" y="568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9300" y="2954339"/>
            <a:ext cx="7363067" cy="421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orcelain Bold"/>
              </a:rPr>
              <a:t>Click Mute and chat about the questions on the next slide: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08338" y="2819865"/>
            <a:ext cx="8401595" cy="6303443"/>
            <a:chOff x="0" y="0"/>
            <a:chExt cx="4510250" cy="33838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10250" cy="3383893"/>
            </a:xfrm>
            <a:custGeom>
              <a:avLst/>
              <a:gdLst/>
              <a:ahLst/>
              <a:cxnLst/>
              <a:rect r="r" b="b" t="t" l="l"/>
              <a:pathLst>
                <a:path h="3383893" w="4510250">
                  <a:moveTo>
                    <a:pt x="0" y="0"/>
                  </a:moveTo>
                  <a:lnTo>
                    <a:pt x="0" y="3383893"/>
                  </a:lnTo>
                  <a:lnTo>
                    <a:pt x="4510250" y="3383893"/>
                  </a:lnTo>
                  <a:lnTo>
                    <a:pt x="4510250" y="0"/>
                  </a:lnTo>
                  <a:lnTo>
                    <a:pt x="0" y="0"/>
                  </a:lnTo>
                  <a:close/>
                  <a:moveTo>
                    <a:pt x="4449290" y="3322934"/>
                  </a:moveTo>
                  <a:lnTo>
                    <a:pt x="59690" y="3322934"/>
                  </a:lnTo>
                  <a:lnTo>
                    <a:pt x="59690" y="59690"/>
                  </a:lnTo>
                  <a:lnTo>
                    <a:pt x="4449290" y="59690"/>
                  </a:lnTo>
                  <a:lnTo>
                    <a:pt x="4449290" y="3322934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96107" y="2470361"/>
            <a:ext cx="6826058" cy="804923"/>
          </a:xfrm>
          <a:custGeom>
            <a:avLst/>
            <a:gdLst/>
            <a:ahLst/>
            <a:cxnLst/>
            <a:rect r="r" b="b" t="t" l="l"/>
            <a:pathLst>
              <a:path h="804923" w="6826058">
                <a:moveTo>
                  <a:pt x="0" y="0"/>
                </a:moveTo>
                <a:lnTo>
                  <a:pt x="6826058" y="0"/>
                </a:lnTo>
                <a:lnTo>
                  <a:pt x="6826058" y="804922"/>
                </a:lnTo>
                <a:lnTo>
                  <a:pt x="0" y="80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409" t="-57218" r="-10816" b="-4170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15432" y="2661912"/>
            <a:ext cx="6538857" cy="6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000000"/>
                </a:solidFill>
                <a:latin typeface="Rajdhani Bold"/>
              </a:rPr>
              <a:t>Candidate Question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390468" y="2810384"/>
            <a:ext cx="8220577" cy="6312924"/>
            <a:chOff x="0" y="0"/>
            <a:chExt cx="3450004" cy="26494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50004" cy="2649402"/>
            </a:xfrm>
            <a:custGeom>
              <a:avLst/>
              <a:gdLst/>
              <a:ahLst/>
              <a:cxnLst/>
              <a:rect r="r" b="b" t="t" l="l"/>
              <a:pathLst>
                <a:path h="2649402" w="3450004">
                  <a:moveTo>
                    <a:pt x="0" y="0"/>
                  </a:moveTo>
                  <a:lnTo>
                    <a:pt x="0" y="2649402"/>
                  </a:lnTo>
                  <a:lnTo>
                    <a:pt x="3450004" y="2649402"/>
                  </a:lnTo>
                  <a:lnTo>
                    <a:pt x="3450004" y="0"/>
                  </a:lnTo>
                  <a:lnTo>
                    <a:pt x="0" y="0"/>
                  </a:lnTo>
                  <a:close/>
                  <a:moveTo>
                    <a:pt x="3389044" y="2588442"/>
                  </a:moveTo>
                  <a:lnTo>
                    <a:pt x="59690" y="2588442"/>
                  </a:lnTo>
                  <a:lnTo>
                    <a:pt x="59690" y="59690"/>
                  </a:lnTo>
                  <a:lnTo>
                    <a:pt x="3389044" y="59690"/>
                  </a:lnTo>
                  <a:lnTo>
                    <a:pt x="3389044" y="2588442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149840" y="2354965"/>
            <a:ext cx="4876345" cy="929799"/>
          </a:xfrm>
          <a:custGeom>
            <a:avLst/>
            <a:gdLst/>
            <a:ahLst/>
            <a:cxnLst/>
            <a:rect r="r" b="b" t="t" l="l"/>
            <a:pathLst>
              <a:path h="929799" w="4876345">
                <a:moveTo>
                  <a:pt x="0" y="0"/>
                </a:moveTo>
                <a:lnTo>
                  <a:pt x="4876345" y="0"/>
                </a:lnTo>
                <a:lnTo>
                  <a:pt x="4876345" y="929800"/>
                </a:lnTo>
                <a:lnTo>
                  <a:pt x="0" y="929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528" t="-9424" r="-319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6160" y="3350355"/>
            <a:ext cx="7645951" cy="557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</a:rPr>
              <a:t>What new beginning do you hope Confirmation will bring you?</a:t>
            </a:r>
          </a:p>
          <a:p>
            <a:pPr>
              <a:lnSpc>
                <a:spcPts val="4503"/>
              </a:lnSpc>
            </a:pPr>
          </a:p>
          <a:p>
            <a:pPr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</a:rPr>
              <a:t>What steps have you taken so far to help choose a Confirmation name?</a:t>
            </a:r>
          </a:p>
          <a:p>
            <a:pPr>
              <a:lnSpc>
                <a:spcPts val="4503"/>
              </a:lnSpc>
            </a:pPr>
          </a:p>
          <a:p>
            <a:pPr>
              <a:lnSpc>
                <a:spcPts val="4503"/>
              </a:lnSpc>
              <a:spcBef>
                <a:spcPct val="0"/>
              </a:spcBef>
            </a:pPr>
            <a:r>
              <a:rPr lang="en-US" sz="4503">
                <a:solidFill>
                  <a:srgbClr val="000000"/>
                </a:solidFill>
                <a:latin typeface="Arimo"/>
              </a:rPr>
              <a:t>Who is your inspiration in life and why?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47306" y="3749251"/>
            <a:ext cx="7681413" cy="455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Share how you went about picking your child's name at birth?</a:t>
            </a:r>
          </a:p>
          <a:p>
            <a:pPr>
              <a:lnSpc>
                <a:spcPts val="4086"/>
              </a:lnSpc>
            </a:pPr>
          </a:p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What is your Confirmation Name and how was it chosen? </a:t>
            </a:r>
          </a:p>
          <a:p>
            <a:pPr>
              <a:lnSpc>
                <a:spcPts val="4086"/>
              </a:lnSpc>
            </a:pPr>
          </a:p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Who is your inspiration in life and why?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8338" y="816367"/>
            <a:ext cx="16902707" cy="995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Porcelain Bold"/>
              </a:rPr>
              <a:t>Chat about these questions and put the answers in your Confirmation Journal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41637" y="2599474"/>
            <a:ext cx="5092751" cy="6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000000"/>
                </a:solidFill>
                <a:latin typeface="Rajdhani Bold"/>
              </a:rPr>
              <a:t>Parent Questions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390468" y="1570377"/>
            <a:ext cx="7389855" cy="7352906"/>
          </a:xfrm>
          <a:custGeom>
            <a:avLst/>
            <a:gdLst/>
            <a:ahLst/>
            <a:cxnLst/>
            <a:rect r="r" b="b" t="t" l="l"/>
            <a:pathLst>
              <a:path h="7352906" w="7389855">
                <a:moveTo>
                  <a:pt x="0" y="0"/>
                </a:moveTo>
                <a:lnTo>
                  <a:pt x="7389856" y="0"/>
                </a:lnTo>
                <a:lnTo>
                  <a:pt x="7389856" y="7352906"/>
                </a:lnTo>
                <a:lnTo>
                  <a:pt x="0" y="735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5293" y="1922045"/>
            <a:ext cx="5933667" cy="5828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000000"/>
                </a:solidFill>
                <a:latin typeface="Porcelain Bold"/>
              </a:rPr>
              <a:t>Feedback: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 Bold"/>
              </a:rPr>
              <a:t>What came up for you?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What are the hopes?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What are the fears?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061707" y="1710952"/>
            <a:ext cx="5828978" cy="3883557"/>
          </a:xfrm>
          <a:custGeom>
            <a:avLst/>
            <a:gdLst/>
            <a:ahLst/>
            <a:cxnLst/>
            <a:rect r="r" b="b" t="t" l="l"/>
            <a:pathLst>
              <a:path h="3883557" w="5828978">
                <a:moveTo>
                  <a:pt x="0" y="0"/>
                </a:moveTo>
                <a:lnTo>
                  <a:pt x="5828978" y="0"/>
                </a:lnTo>
                <a:lnTo>
                  <a:pt x="5828978" y="3883557"/>
                </a:lnTo>
                <a:lnTo>
                  <a:pt x="0" y="3883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332656"/>
            <a:ext cx="9100249" cy="632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We are inviting you to look at the video again at home, with this question in mind: </a:t>
            </a:r>
          </a:p>
          <a:p>
            <a:pPr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A81717"/>
                </a:solidFill>
                <a:latin typeface="More Sugar Thin Bold"/>
              </a:rPr>
              <a:t>What made me choose my 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A81717"/>
                </a:solidFill>
                <a:latin typeface="More Sugar Thin Bold"/>
              </a:rPr>
              <a:t>Confirmation name? </a:t>
            </a:r>
          </a:p>
          <a:p>
            <a:pPr>
              <a:lnSpc>
                <a:spcPts val="5600"/>
              </a:lnSpc>
            </a:pP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You can access the video from: </a:t>
            </a: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•Diocesan Youtube</a:t>
            </a:r>
          </a:p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•Can be posted in Parish Website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495598" y="6708934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8"/>
                </a:lnTo>
                <a:lnTo>
                  <a:pt x="0" y="1902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495598" y="6878337"/>
            <a:ext cx="7948918" cy="164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</a:rPr>
              <a:t>What to do at </a:t>
            </a:r>
          </a:p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</a:rPr>
              <a:t>Home...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DAFT5jEgrIE</dc:identifier>
  <dcterms:modified xsi:type="dcterms:W3CDTF">2011-08-01T06:04:30Z</dcterms:modified>
  <cp:revision>1</cp:revision>
  <dc:title>Connection 2 Video PP</dc:title>
</cp:coreProperties>
</file>