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oja" charset="1" panose="02000500000000000000"/>
      <p:regular r:id="rId10"/>
    </p:embeddedFont>
    <p:embeddedFont>
      <p:font typeface="Open Sans Light" charset="1" panose="020B0306030504020204"/>
      <p:regular r:id="rId11"/>
    </p:embeddedFont>
    <p:embeddedFont>
      <p:font typeface="Open Sans Light Bold" charset="1" panose="020B0806030504020204"/>
      <p:regular r:id="rId12"/>
    </p:embeddedFont>
    <p:embeddedFont>
      <p:font typeface="Open Sans Light Italics" charset="1" panose="020B0306030504020204"/>
      <p:regular r:id="rId13"/>
    </p:embeddedFont>
    <p:embeddedFont>
      <p:font typeface="Open Sans Light Bold Italics" charset="1" panose="020B0806030504020204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Porcelain" charset="1" panose="00000000000000000000"/>
      <p:regular r:id="rId19"/>
    </p:embeddedFont>
    <p:embeddedFont>
      <p:font typeface="More Sugar Thin" charset="1" panose="00000000000000000000"/>
      <p:regular r:id="rId20"/>
    </p:embeddedFont>
    <p:embeddedFont>
      <p:font typeface="Canva Sans" charset="1" panose="020B0503030501040103"/>
      <p:regular r:id="rId21"/>
    </p:embeddedFont>
    <p:embeddedFont>
      <p:font typeface="Canva Sans Bold" charset="1" panose="020B0803030501040103"/>
      <p:regular r:id="rId22"/>
    </p:embeddedFont>
    <p:embeddedFont>
      <p:font typeface="Canva Sans Italics" charset="1" panose="020B0503030501040103"/>
      <p:regular r:id="rId23"/>
    </p:embeddedFont>
    <p:embeddedFont>
      <p:font typeface="Canva Sans Bold Italics" charset="1" panose="020B0803030501040103"/>
      <p:regular r:id="rId24"/>
    </p:embeddedFont>
    <p:embeddedFont>
      <p:font typeface="Rajdhani Bold" charset="1" panose="02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37" Target="slides/slide12.xml" Type="http://schemas.openxmlformats.org/officeDocument/2006/relationships/slide"/><Relationship Id="rId38" Target="slides/slide13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5.jpe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6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7.png" Type="http://schemas.openxmlformats.org/officeDocument/2006/relationships/image"/><Relationship Id="rId7" Target="../media/image5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https://www.youtube.com/watch?v=SZZ0Q3kHdjw" TargetMode="External" Type="http://schemas.openxmlformats.org/officeDocument/2006/relationships/hyperlink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67487" y="8332980"/>
            <a:ext cx="7553026" cy="1582539"/>
          </a:xfrm>
          <a:custGeom>
            <a:avLst/>
            <a:gdLst/>
            <a:ahLst/>
            <a:cxnLst/>
            <a:rect r="r" b="b" t="t" l="l"/>
            <a:pathLst>
              <a:path h="1582539" w="7553026">
                <a:moveTo>
                  <a:pt x="0" y="0"/>
                </a:moveTo>
                <a:lnTo>
                  <a:pt x="7553026" y="0"/>
                </a:lnTo>
                <a:lnTo>
                  <a:pt x="7553026" y="1582539"/>
                </a:lnTo>
                <a:lnTo>
                  <a:pt x="0" y="15825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41468" y="1170367"/>
            <a:ext cx="11783812" cy="4668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511"/>
              </a:lnSpc>
            </a:pPr>
            <a:r>
              <a:rPr lang="en-US" sz="8511">
                <a:solidFill>
                  <a:srgbClr val="FFFFFF"/>
                </a:solidFill>
                <a:latin typeface="Aloja Bold"/>
              </a:rPr>
              <a:t>Confirmation </a:t>
            </a:r>
            <a:r>
              <a:rPr lang="en-US" sz="8511">
                <a:solidFill>
                  <a:srgbClr val="FFFFFF"/>
                </a:solidFill>
                <a:latin typeface="Aloja"/>
              </a:rPr>
              <a:t>Connect:</a:t>
            </a:r>
          </a:p>
          <a:p>
            <a:pPr algn="ctr">
              <a:lnSpc>
                <a:spcPts val="4940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VIDEO 1</a:t>
            </a:r>
          </a:p>
          <a:p>
            <a:pPr algn="ctr">
              <a:lnSpc>
                <a:spcPts val="7304"/>
              </a:lnSpc>
            </a:pPr>
          </a:p>
          <a:p>
            <a:pPr algn="ctr">
              <a:lnSpc>
                <a:spcPts val="7304"/>
              </a:lnSpc>
            </a:pPr>
            <a:r>
              <a:rPr lang="en-US" sz="7304">
                <a:solidFill>
                  <a:srgbClr val="FFFFFF"/>
                </a:solidFill>
                <a:latin typeface="Aloja"/>
              </a:rPr>
              <a:t>Journey in Faith</a:t>
            </a:r>
          </a:p>
        </p:txBody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06" t="0" r="-2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1061707" y="1710952"/>
            <a:ext cx="5828978" cy="3883557"/>
          </a:xfrm>
          <a:custGeom>
            <a:avLst/>
            <a:gdLst/>
            <a:ahLst/>
            <a:cxnLst/>
            <a:rect r="r" b="b" t="t" l="l"/>
            <a:pathLst>
              <a:path h="3883557" w="5828978">
                <a:moveTo>
                  <a:pt x="0" y="0"/>
                </a:moveTo>
                <a:lnTo>
                  <a:pt x="5828978" y="0"/>
                </a:lnTo>
                <a:lnTo>
                  <a:pt x="5828978" y="3883557"/>
                </a:lnTo>
                <a:lnTo>
                  <a:pt x="0" y="38835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1332656"/>
            <a:ext cx="9100249" cy="6327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We are inviting you to look at the video again at home, with this question in mind: </a:t>
            </a:r>
          </a:p>
          <a:p>
            <a:pPr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>
                <a:solidFill>
                  <a:srgbClr val="A81717"/>
                </a:solidFill>
                <a:latin typeface="More Sugar Thin Bold"/>
              </a:rPr>
              <a:t>What’s my prayer to God as I move into the new stage of my life? 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You can access the video from: </a:t>
            </a: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•Diocesan Youtube</a:t>
            </a:r>
          </a:p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•Can be posted in Parish Website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9495598" y="6708934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8"/>
                </a:lnTo>
                <a:lnTo>
                  <a:pt x="0" y="19029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495598" y="6878337"/>
            <a:ext cx="7948918" cy="1649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What to do at </a:t>
            </a:r>
          </a:p>
          <a:p>
            <a:pPr algn="ctr">
              <a:lnSpc>
                <a:spcPts val="6414"/>
              </a:lnSpc>
            </a:pPr>
            <a:r>
              <a:rPr lang="en-US" sz="6108" spc="274">
                <a:solidFill>
                  <a:srgbClr val="000000"/>
                </a:solidFill>
                <a:latin typeface="Rajdhani Bold"/>
              </a:rPr>
              <a:t>Home...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492911">
            <a:off x="10421648" y="686620"/>
            <a:ext cx="6261685" cy="8511277"/>
            <a:chOff x="0" y="0"/>
            <a:chExt cx="1649168" cy="224165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49168" cy="2241653"/>
            </a:xfrm>
            <a:custGeom>
              <a:avLst/>
              <a:gdLst/>
              <a:ahLst/>
              <a:cxnLst/>
              <a:rect r="r" b="b" t="t" l="l"/>
              <a:pathLst>
                <a:path h="2241653" w="1649168">
                  <a:moveTo>
                    <a:pt x="0" y="0"/>
                  </a:moveTo>
                  <a:lnTo>
                    <a:pt x="1649168" y="0"/>
                  </a:lnTo>
                  <a:lnTo>
                    <a:pt x="1649168" y="2241653"/>
                  </a:lnTo>
                  <a:lnTo>
                    <a:pt x="0" y="2241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649168" cy="227975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506741">
            <a:off x="10643327" y="797457"/>
            <a:ext cx="5818327" cy="8229600"/>
          </a:xfrm>
          <a:custGeom>
            <a:avLst/>
            <a:gdLst/>
            <a:ahLst/>
            <a:cxnLst/>
            <a:rect r="r" b="b" t="t" l="l"/>
            <a:pathLst>
              <a:path h="8229600" w="5818327">
                <a:moveTo>
                  <a:pt x="0" y="0"/>
                </a:moveTo>
                <a:lnTo>
                  <a:pt x="5818328" y="0"/>
                </a:lnTo>
                <a:lnTo>
                  <a:pt x="58183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18711" y="648236"/>
            <a:ext cx="7820707" cy="8442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You are invited to attend Mass in any of the churches this weekend in the parish.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There will be a Rite for the Candidates for Confirmation.</a:t>
            </a:r>
          </a:p>
          <a:p>
            <a:pPr>
              <a:lnSpc>
                <a:spcPts val="5600"/>
              </a:lnSpc>
            </a:pPr>
          </a:p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More Sugar Thin Bold"/>
              </a:rPr>
              <a:t>You are asked to bring this page with you and you can find details in the Confirmation journal that you would have received with the Zoom link for this evening.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488216"/>
            <a:ext cx="16356159" cy="87528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Closing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God of love,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are brothers and sisters in Jesus your Son,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one family, in the Spirit of your love.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Bless us with the joy of love.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patient and kind, gentle and generous,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welcoming to those in need.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live your forgiveness and peace.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Protect all families with your loving care,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Especially those for our own family whom we now pray: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[We pause and remember family members and others by name].</a:t>
            </a:r>
          </a:p>
          <a:p>
            <a:pPr>
              <a:lnSpc>
                <a:spcPts val="30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Increase our faith, strengthen our hope, keep us safe in your love,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Make us always grateful for the gift of life that we share.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This we ask, through Christ our Lord. Amen.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8171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11311381" y="1028700"/>
            <a:ext cx="7885921" cy="7885890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06" t="0" r="-20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711826" y="-419211"/>
            <a:ext cx="19711652" cy="11125421"/>
            <a:chOff x="0" y="0"/>
            <a:chExt cx="5191546" cy="293015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91546" cy="2930152"/>
            </a:xfrm>
            <a:custGeom>
              <a:avLst/>
              <a:gdLst/>
              <a:ahLst/>
              <a:cxnLst/>
              <a:rect r="r" b="b" t="t" l="l"/>
              <a:pathLst>
                <a:path h="2930152" w="5191546">
                  <a:moveTo>
                    <a:pt x="0" y="0"/>
                  </a:moveTo>
                  <a:lnTo>
                    <a:pt x="5191546" y="0"/>
                  </a:lnTo>
                  <a:lnTo>
                    <a:pt x="5191546" y="2930152"/>
                  </a:lnTo>
                  <a:lnTo>
                    <a:pt x="0" y="2930152"/>
                  </a:ln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5191546" cy="29682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4095037"/>
            <a:ext cx="10008054" cy="2096926"/>
          </a:xfrm>
          <a:custGeom>
            <a:avLst/>
            <a:gdLst/>
            <a:ahLst/>
            <a:cxnLst/>
            <a:rect r="r" b="b" t="t" l="l"/>
            <a:pathLst>
              <a:path h="2096926" w="10008054">
                <a:moveTo>
                  <a:pt x="0" y="0"/>
                </a:moveTo>
                <a:lnTo>
                  <a:pt x="10008054" y="0"/>
                </a:lnTo>
                <a:lnTo>
                  <a:pt x="10008054" y="2096926"/>
                </a:lnTo>
                <a:lnTo>
                  <a:pt x="0" y="2096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4191574" y="965359"/>
            <a:ext cx="8966154" cy="2376031"/>
          </a:xfrm>
          <a:custGeom>
            <a:avLst/>
            <a:gdLst/>
            <a:ahLst/>
            <a:cxnLst/>
            <a:rect r="r" b="b" t="t" l="l"/>
            <a:pathLst>
              <a:path h="2376031" w="8966154">
                <a:moveTo>
                  <a:pt x="0" y="0"/>
                </a:moveTo>
                <a:lnTo>
                  <a:pt x="8966154" y="0"/>
                </a:lnTo>
                <a:lnTo>
                  <a:pt x="8966154" y="2376031"/>
                </a:lnTo>
                <a:lnTo>
                  <a:pt x="0" y="23760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9428" y="3929464"/>
            <a:ext cx="12369485" cy="4977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We meet at a precious moment in family life </a:t>
            </a:r>
          </a:p>
          <a:p>
            <a:pPr>
              <a:lnSpc>
                <a:spcPts val="5033"/>
              </a:lnSpc>
            </a:pP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Approaching Confirmation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2</a:t>
            </a:r>
            <a:r>
              <a:rPr lang="en-US" sz="3595">
                <a:solidFill>
                  <a:srgbClr val="000000"/>
                </a:solidFill>
                <a:latin typeface="Canva Sans"/>
              </a:rPr>
              <a:t> half-hour sessions, each with a specially prepared video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To make the most of this special time</a:t>
            </a:r>
          </a:p>
          <a:p>
            <a:pPr marL="776190" indent="-388095" lvl="1">
              <a:lnSpc>
                <a:spcPts val="5033"/>
              </a:lnSpc>
              <a:buFont typeface="Arial"/>
              <a:buChar char="•"/>
            </a:pPr>
            <a:r>
              <a:rPr lang="en-US" sz="3595">
                <a:solidFill>
                  <a:srgbClr val="000000"/>
                </a:solidFill>
                <a:latin typeface="Canva Sans"/>
              </a:rPr>
              <a:t>This first session is ‘Strength for the Journey’</a:t>
            </a:r>
          </a:p>
          <a:p>
            <a:pPr>
              <a:lnSpc>
                <a:spcPts val="5033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028700" y="3185941"/>
            <a:ext cx="16230600" cy="5783236"/>
            <a:chOff x="0" y="0"/>
            <a:chExt cx="7086910" cy="252518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86909" cy="2525185"/>
            </a:xfrm>
            <a:custGeom>
              <a:avLst/>
              <a:gdLst/>
              <a:ahLst/>
              <a:cxnLst/>
              <a:rect r="r" b="b" t="t" l="l"/>
              <a:pathLst>
                <a:path h="2525185" w="7086909">
                  <a:moveTo>
                    <a:pt x="0" y="0"/>
                  </a:moveTo>
                  <a:lnTo>
                    <a:pt x="0" y="2525185"/>
                  </a:lnTo>
                  <a:lnTo>
                    <a:pt x="7086909" y="2525185"/>
                  </a:lnTo>
                  <a:lnTo>
                    <a:pt x="7086909" y="0"/>
                  </a:lnTo>
                  <a:lnTo>
                    <a:pt x="0" y="0"/>
                  </a:lnTo>
                  <a:close/>
                  <a:moveTo>
                    <a:pt x="7025949" y="2464225"/>
                  </a:moveTo>
                  <a:lnTo>
                    <a:pt x="59690" y="2464225"/>
                  </a:lnTo>
                  <a:lnTo>
                    <a:pt x="59690" y="59690"/>
                  </a:lnTo>
                  <a:lnTo>
                    <a:pt x="7025949" y="59690"/>
                  </a:lnTo>
                  <a:lnTo>
                    <a:pt x="7025949" y="2464225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416009" y="889367"/>
            <a:ext cx="7948918" cy="1902979"/>
          </a:xfrm>
          <a:custGeom>
            <a:avLst/>
            <a:gdLst/>
            <a:ahLst/>
            <a:cxnLst/>
            <a:rect r="r" b="b" t="t" l="l"/>
            <a:pathLst>
              <a:path h="1902979" w="7948918">
                <a:moveTo>
                  <a:pt x="0" y="0"/>
                </a:moveTo>
                <a:lnTo>
                  <a:pt x="7948918" y="0"/>
                </a:lnTo>
                <a:lnTo>
                  <a:pt x="7948918" y="1902979"/>
                </a:lnTo>
                <a:lnTo>
                  <a:pt x="0" y="19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1252" t="0" r="-12677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654929" y="975092"/>
            <a:ext cx="6987307" cy="1771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9"/>
              </a:lnSpc>
            </a:pPr>
            <a:r>
              <a:rPr lang="en-US" sz="6608" spc="297">
                <a:solidFill>
                  <a:srgbClr val="000000"/>
                </a:solidFill>
                <a:latin typeface="Rajdhani Bold"/>
              </a:rPr>
              <a:t>Format of the Session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94021" y="3289844"/>
            <a:ext cx="13309122" cy="524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Welcome &amp; Opening Prayer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Show Video Clip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Family Chat with Questionns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- 10 mins</a:t>
            </a:r>
          </a:p>
          <a:p>
            <a:pPr>
              <a:lnSpc>
                <a:spcPts val="2876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Feedback 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- 5 mins</a:t>
            </a:r>
          </a:p>
          <a:p>
            <a:pPr>
              <a:lnSpc>
                <a:spcPts val="2397"/>
              </a:lnSpc>
            </a:pPr>
          </a:p>
          <a:p>
            <a:pPr marL="961101" indent="-480550" lvl="1">
              <a:lnSpc>
                <a:spcPts val="6232"/>
              </a:lnSpc>
              <a:buFont typeface="Arial"/>
              <a:buChar char="•"/>
            </a:pPr>
            <a:r>
              <a:rPr lang="en-US" sz="4451">
                <a:solidFill>
                  <a:srgbClr val="000000"/>
                </a:solidFill>
                <a:latin typeface="Canva Sans"/>
              </a:rPr>
              <a:t>Home Activity &amp; Closing Prayer -</a:t>
            </a:r>
            <a:r>
              <a:rPr lang="en-US" sz="4451">
                <a:solidFill>
                  <a:srgbClr val="000000"/>
                </a:solidFill>
                <a:latin typeface="Canva Sans Bold"/>
              </a:rPr>
              <a:t> 5 mins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212389" y="501658"/>
            <a:ext cx="16356159" cy="826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80"/>
              </a:lnSpc>
              <a:spcBef>
                <a:spcPct val="0"/>
              </a:spcBef>
            </a:pPr>
            <a:r>
              <a:rPr lang="en-US" sz="5200">
                <a:solidFill>
                  <a:srgbClr val="000000"/>
                </a:solidFill>
                <a:latin typeface="Porcelain Bold"/>
              </a:rPr>
              <a:t>Opening </a:t>
            </a:r>
            <a:r>
              <a:rPr lang="en-US" sz="5200">
                <a:solidFill>
                  <a:srgbClr val="000000"/>
                </a:solidFill>
                <a:latin typeface="Porcelain Bold"/>
              </a:rPr>
              <a:t>Prayer</a:t>
            </a:r>
          </a:p>
          <a:p>
            <a:pPr>
              <a:lnSpc>
                <a:spcPts val="238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Walk with us Lord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prepare together as a family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for the sacrament of Confirmation.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Be with us every day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as we try to grow together in your way.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Strengthen us for the journey of life,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help us to use our gifts for others,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and remind us that you call us by our name to follow you.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We ask this through Christ our Lord.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AMEN. 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1283055" y="596908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0" t="0" r="-5007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537121" y="1617563"/>
            <a:ext cx="9415012" cy="64465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 Bold"/>
              </a:rPr>
              <a:t>Watching the Video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</a:p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As you watch this together just notice and enjoy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images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words or phrases</a:t>
            </a:r>
          </a:p>
          <a:p>
            <a:pPr marL="950027" indent="-475013" lvl="1">
              <a:lnSpc>
                <a:spcPts val="6160"/>
              </a:lnSpc>
              <a:buFont typeface="Arial"/>
              <a:buChar char="•"/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Notice how you feel 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38480" y="2357416"/>
            <a:ext cx="5976245" cy="5975564"/>
            <a:chOff x="0" y="0"/>
            <a:chExt cx="6350013" cy="63492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95250" y="-95136"/>
              <a:ext cx="6540525" cy="6539573"/>
            </a:xfrm>
            <a:custGeom>
              <a:avLst/>
              <a:gdLst/>
              <a:ahLst/>
              <a:cxnLst/>
              <a:rect r="r" b="b" t="t" l="l"/>
              <a:pathLst>
                <a:path h="6539573" w="6540525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6"/>
              <a:stretch>
                <a:fillRect l="-47109" t="0" r="-2967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9324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648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924986" y="1920123"/>
            <a:ext cx="14428864" cy="4884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000000"/>
                </a:solidFill>
                <a:latin typeface="Porcelain Bold"/>
              </a:rPr>
              <a:t>Watching the Video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</a:p>
          <a:p>
            <a:pPr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Click on the link below to access the video on YouTube:</a:t>
            </a:r>
          </a:p>
          <a:p>
            <a:pPr>
              <a:lnSpc>
                <a:spcPts val="6160"/>
              </a:lnSpc>
              <a:spcBef>
                <a:spcPct val="0"/>
              </a:spcBef>
            </a:pPr>
          </a:p>
          <a:p>
            <a:pPr>
              <a:lnSpc>
                <a:spcPts val="6160"/>
              </a:lnSpc>
            </a:pPr>
            <a:r>
              <a:rPr lang="en-US" sz="4400" u="sng">
                <a:solidFill>
                  <a:srgbClr val="000000"/>
                </a:solidFill>
                <a:latin typeface="More Sugar Thin"/>
                <a:hlinkClick r:id="rId6" tooltip="https://www.youtube.com/watch?v=SZZ0Q3kHdjw"/>
              </a:rPr>
              <a:t>https://www.youtube.com/watch?v=SZZ0Q3kHdjw</a:t>
            </a:r>
          </a:p>
          <a:p>
            <a:pPr>
              <a:lnSpc>
                <a:spcPts val="434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762381" y="3894348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502939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8"/>
                </a:lnTo>
                <a:lnTo>
                  <a:pt x="0" y="76124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400948" y="2303291"/>
            <a:ext cx="8858352" cy="5680418"/>
          </a:xfrm>
          <a:custGeom>
            <a:avLst/>
            <a:gdLst/>
            <a:ahLst/>
            <a:cxnLst/>
            <a:rect r="r" b="b" t="t" l="l"/>
            <a:pathLst>
              <a:path h="5680418" w="8858352">
                <a:moveTo>
                  <a:pt x="0" y="0"/>
                </a:moveTo>
                <a:lnTo>
                  <a:pt x="8858352" y="0"/>
                </a:lnTo>
                <a:lnTo>
                  <a:pt x="8858352" y="5680418"/>
                </a:lnTo>
                <a:lnTo>
                  <a:pt x="0" y="568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48551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49300" y="2954339"/>
            <a:ext cx="7363067" cy="4216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Porcelain Bold"/>
              </a:rPr>
              <a:t>Click Mute and chat about the questions on the next slide: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708338" y="2819865"/>
            <a:ext cx="8401595" cy="6303443"/>
            <a:chOff x="0" y="0"/>
            <a:chExt cx="4510250" cy="33838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510250" cy="3383893"/>
            </a:xfrm>
            <a:custGeom>
              <a:avLst/>
              <a:gdLst/>
              <a:ahLst/>
              <a:cxnLst/>
              <a:rect r="r" b="b" t="t" l="l"/>
              <a:pathLst>
                <a:path h="3383893" w="4510250">
                  <a:moveTo>
                    <a:pt x="0" y="0"/>
                  </a:moveTo>
                  <a:lnTo>
                    <a:pt x="0" y="3383893"/>
                  </a:lnTo>
                  <a:lnTo>
                    <a:pt x="4510250" y="3383893"/>
                  </a:lnTo>
                  <a:lnTo>
                    <a:pt x="4510250" y="0"/>
                  </a:lnTo>
                  <a:lnTo>
                    <a:pt x="0" y="0"/>
                  </a:lnTo>
                  <a:close/>
                  <a:moveTo>
                    <a:pt x="4449290" y="3322934"/>
                  </a:moveTo>
                  <a:lnTo>
                    <a:pt x="59690" y="3322934"/>
                  </a:lnTo>
                  <a:lnTo>
                    <a:pt x="59690" y="59690"/>
                  </a:lnTo>
                  <a:lnTo>
                    <a:pt x="4449290" y="59690"/>
                  </a:lnTo>
                  <a:lnTo>
                    <a:pt x="4449290" y="3322934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536774" y="2354965"/>
            <a:ext cx="6826058" cy="804923"/>
          </a:xfrm>
          <a:custGeom>
            <a:avLst/>
            <a:gdLst/>
            <a:ahLst/>
            <a:cxnLst/>
            <a:rect r="r" b="b" t="t" l="l"/>
            <a:pathLst>
              <a:path h="804923" w="6826058">
                <a:moveTo>
                  <a:pt x="0" y="0"/>
                </a:moveTo>
                <a:lnTo>
                  <a:pt x="6826058" y="0"/>
                </a:lnTo>
                <a:lnTo>
                  <a:pt x="6826058" y="804923"/>
                </a:lnTo>
                <a:lnTo>
                  <a:pt x="0" y="8049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0409" t="-57218" r="-10816" b="-41704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680374" y="2537036"/>
            <a:ext cx="6538857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</a:rPr>
              <a:t>Candidate Question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9390468" y="2810384"/>
            <a:ext cx="8220577" cy="6312924"/>
            <a:chOff x="0" y="0"/>
            <a:chExt cx="3450004" cy="264940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450004" cy="2649402"/>
            </a:xfrm>
            <a:custGeom>
              <a:avLst/>
              <a:gdLst/>
              <a:ahLst/>
              <a:cxnLst/>
              <a:rect r="r" b="b" t="t" l="l"/>
              <a:pathLst>
                <a:path h="2649402" w="3450004">
                  <a:moveTo>
                    <a:pt x="0" y="0"/>
                  </a:moveTo>
                  <a:lnTo>
                    <a:pt x="0" y="2649402"/>
                  </a:lnTo>
                  <a:lnTo>
                    <a:pt x="3450004" y="2649402"/>
                  </a:lnTo>
                  <a:lnTo>
                    <a:pt x="3450004" y="0"/>
                  </a:lnTo>
                  <a:lnTo>
                    <a:pt x="0" y="0"/>
                  </a:lnTo>
                  <a:close/>
                  <a:moveTo>
                    <a:pt x="3389044" y="2588442"/>
                  </a:moveTo>
                  <a:lnTo>
                    <a:pt x="59690" y="2588442"/>
                  </a:lnTo>
                  <a:lnTo>
                    <a:pt x="59690" y="59690"/>
                  </a:lnTo>
                  <a:lnTo>
                    <a:pt x="3389044" y="59690"/>
                  </a:lnTo>
                  <a:lnTo>
                    <a:pt x="3389044" y="2588442"/>
                  </a:lnTo>
                  <a:close/>
                </a:path>
              </a:pathLst>
            </a:custGeom>
            <a:solidFill>
              <a:srgbClr val="121434"/>
            </a:solid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1149840" y="2354965"/>
            <a:ext cx="4876345" cy="929799"/>
          </a:xfrm>
          <a:custGeom>
            <a:avLst/>
            <a:gdLst/>
            <a:ahLst/>
            <a:cxnLst/>
            <a:rect r="r" b="b" t="t" l="l"/>
            <a:pathLst>
              <a:path h="929799" w="4876345">
                <a:moveTo>
                  <a:pt x="0" y="0"/>
                </a:moveTo>
                <a:lnTo>
                  <a:pt x="4876345" y="0"/>
                </a:lnTo>
                <a:lnTo>
                  <a:pt x="4876345" y="929800"/>
                </a:lnTo>
                <a:lnTo>
                  <a:pt x="0" y="929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528" t="-9424" r="-3196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1041637" y="2537036"/>
            <a:ext cx="5092751" cy="61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4533" spc="203">
                <a:solidFill>
                  <a:srgbClr val="000000"/>
                </a:solidFill>
                <a:latin typeface="Rajdhani Bold"/>
              </a:rPr>
              <a:t>Parent Questions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293571"/>
            <a:ext cx="7645951" cy="6124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are your hopes/concerns for the next stage of your journey?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How do you hope Confirmation will help you on this journey?</a:t>
            </a:r>
          </a:p>
          <a:p>
            <a:pPr>
              <a:lnSpc>
                <a:spcPts val="4503"/>
              </a:lnSpc>
            </a:pPr>
          </a:p>
          <a:p>
            <a:pPr>
              <a:lnSpc>
                <a:spcPts val="4503"/>
              </a:lnSpc>
            </a:pPr>
            <a:r>
              <a:rPr lang="en-US" sz="4503">
                <a:solidFill>
                  <a:srgbClr val="000000"/>
                </a:solidFill>
                <a:latin typeface="Arimo"/>
              </a:rPr>
              <a:t>What does it feel like to have God on your side?</a:t>
            </a:r>
          </a:p>
          <a:p>
            <a:pPr>
              <a:lnSpc>
                <a:spcPts val="4503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9747306" y="3749251"/>
            <a:ext cx="7681413" cy="5051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Share on why you had your child Baptised?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What are your hopes for your child as they take the next steps on the journey?</a:t>
            </a:r>
          </a:p>
          <a:p>
            <a:pPr>
              <a:lnSpc>
                <a:spcPts val="4086"/>
              </a:lnSpc>
            </a:pPr>
          </a:p>
          <a:p>
            <a:pPr>
              <a:lnSpc>
                <a:spcPts val="4086"/>
              </a:lnSpc>
            </a:pPr>
            <a:r>
              <a:rPr lang="en-US" sz="4086">
                <a:solidFill>
                  <a:srgbClr val="000000"/>
                </a:solidFill>
                <a:latin typeface="Arimo"/>
              </a:rPr>
              <a:t>How do you hope Confirmation will help your child on their journey?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08338" y="816367"/>
            <a:ext cx="16902707" cy="995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20"/>
              </a:lnSpc>
              <a:spcBef>
                <a:spcPct val="0"/>
              </a:spcBef>
            </a:pPr>
            <a:r>
              <a:rPr lang="en-US" sz="5800">
                <a:solidFill>
                  <a:srgbClr val="000000"/>
                </a:solidFill>
                <a:latin typeface="Porcelain Bold"/>
              </a:rPr>
              <a:t>Chat about these questions and put the answers in your Confirmation Journal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581487">
            <a:off x="-1509054" y="3057533"/>
            <a:ext cx="8128984" cy="8801065"/>
          </a:xfrm>
          <a:custGeom>
            <a:avLst/>
            <a:gdLst/>
            <a:ahLst/>
            <a:cxnLst/>
            <a:rect r="r" b="b" t="t" l="l"/>
            <a:pathLst>
              <a:path h="8801065" w="8128984">
                <a:moveTo>
                  <a:pt x="0" y="0"/>
                </a:moveTo>
                <a:lnTo>
                  <a:pt x="8128984" y="0"/>
                </a:lnTo>
                <a:lnTo>
                  <a:pt x="8128984" y="8801065"/>
                </a:lnTo>
                <a:lnTo>
                  <a:pt x="0" y="880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829083">
            <a:off x="-22281" y="-48875"/>
            <a:ext cx="7031143" cy="7612458"/>
          </a:xfrm>
          <a:custGeom>
            <a:avLst/>
            <a:gdLst/>
            <a:ahLst/>
            <a:cxnLst/>
            <a:rect r="r" b="b" t="t" l="l"/>
            <a:pathLst>
              <a:path h="7612458" w="7031143">
                <a:moveTo>
                  <a:pt x="0" y="0"/>
                </a:moveTo>
                <a:lnTo>
                  <a:pt x="7031143" y="0"/>
                </a:lnTo>
                <a:lnTo>
                  <a:pt x="7031143" y="7612457"/>
                </a:lnTo>
                <a:lnTo>
                  <a:pt x="0" y="76124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410198" y="282920"/>
            <a:ext cx="17458441" cy="9258674"/>
            <a:chOff x="0" y="0"/>
            <a:chExt cx="13500762" cy="715981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500762" cy="7159812"/>
            </a:xfrm>
            <a:custGeom>
              <a:avLst/>
              <a:gdLst/>
              <a:ahLst/>
              <a:cxnLst/>
              <a:rect r="r" b="b" t="t" l="l"/>
              <a:pathLst>
                <a:path h="7159812" w="13500762">
                  <a:moveTo>
                    <a:pt x="13322962" y="0"/>
                  </a:moveTo>
                  <a:lnTo>
                    <a:pt x="180340" y="0"/>
                  </a:lnTo>
                  <a:lnTo>
                    <a:pt x="0" y="182880"/>
                  </a:lnTo>
                  <a:lnTo>
                    <a:pt x="0" y="6984552"/>
                  </a:lnTo>
                  <a:lnTo>
                    <a:pt x="175260" y="7159812"/>
                  </a:lnTo>
                  <a:lnTo>
                    <a:pt x="13322962" y="7159812"/>
                  </a:lnTo>
                  <a:lnTo>
                    <a:pt x="13500762" y="6984552"/>
                  </a:lnTo>
                  <a:lnTo>
                    <a:pt x="13500762" y="177800"/>
                  </a:lnTo>
                  <a:lnTo>
                    <a:pt x="13322962" y="0"/>
                  </a:lnTo>
                  <a:close/>
                  <a:moveTo>
                    <a:pt x="13481712" y="434939"/>
                  </a:moveTo>
                  <a:lnTo>
                    <a:pt x="13481712" y="6976932"/>
                  </a:lnTo>
                  <a:lnTo>
                    <a:pt x="13315342" y="7140762"/>
                  </a:lnTo>
                  <a:lnTo>
                    <a:pt x="182880" y="7140762"/>
                  </a:lnTo>
                  <a:lnTo>
                    <a:pt x="19050" y="6976932"/>
                  </a:lnTo>
                  <a:lnTo>
                    <a:pt x="19050" y="190500"/>
                  </a:lnTo>
                  <a:lnTo>
                    <a:pt x="187960" y="19050"/>
                  </a:lnTo>
                  <a:lnTo>
                    <a:pt x="13315342" y="19050"/>
                  </a:lnTo>
                  <a:lnTo>
                    <a:pt x="13481712" y="185420"/>
                  </a:lnTo>
                  <a:lnTo>
                    <a:pt x="13481712" y="434939"/>
                  </a:lnTo>
                  <a:close/>
                  <a:moveTo>
                    <a:pt x="12583718" y="78740"/>
                  </a:moveTo>
                  <a:lnTo>
                    <a:pt x="252730" y="78740"/>
                  </a:lnTo>
                  <a:lnTo>
                    <a:pt x="78740" y="257810"/>
                  </a:lnTo>
                  <a:lnTo>
                    <a:pt x="78740" y="6909622"/>
                  </a:lnTo>
                  <a:lnTo>
                    <a:pt x="246380" y="7079802"/>
                  </a:lnTo>
                  <a:lnTo>
                    <a:pt x="13250571" y="7079802"/>
                  </a:lnTo>
                  <a:lnTo>
                    <a:pt x="13420751" y="6909622"/>
                  </a:lnTo>
                  <a:lnTo>
                    <a:pt x="13420751" y="252730"/>
                  </a:lnTo>
                  <a:lnTo>
                    <a:pt x="13250571" y="78740"/>
                  </a:lnTo>
                  <a:cubicBezTo>
                    <a:pt x="13250571" y="78740"/>
                    <a:pt x="12583718" y="78740"/>
                    <a:pt x="12583718" y="78740"/>
                  </a:cubicBezTo>
                  <a:close/>
                  <a:moveTo>
                    <a:pt x="13401701" y="434939"/>
                  </a:moveTo>
                  <a:lnTo>
                    <a:pt x="13401701" y="6902002"/>
                  </a:lnTo>
                  <a:lnTo>
                    <a:pt x="13241682" y="7062022"/>
                  </a:lnTo>
                  <a:lnTo>
                    <a:pt x="255270" y="7062022"/>
                  </a:lnTo>
                  <a:lnTo>
                    <a:pt x="99060" y="6902002"/>
                  </a:lnTo>
                  <a:lnTo>
                    <a:pt x="99060" y="265430"/>
                  </a:lnTo>
                  <a:lnTo>
                    <a:pt x="260350" y="99060"/>
                  </a:lnTo>
                  <a:lnTo>
                    <a:pt x="13242951" y="99060"/>
                  </a:lnTo>
                  <a:lnTo>
                    <a:pt x="13402973" y="261620"/>
                  </a:lnTo>
                  <a:lnTo>
                    <a:pt x="13402973" y="434939"/>
                  </a:lnTo>
                  <a:cubicBezTo>
                    <a:pt x="13402971" y="434939"/>
                    <a:pt x="13401701" y="434939"/>
                    <a:pt x="13401701" y="434939"/>
                  </a:cubicBezTo>
                  <a:close/>
                </a:path>
              </a:pathLst>
            </a:custGeom>
            <a:solidFill>
              <a:srgbClr val="B20000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9390468" y="1570377"/>
            <a:ext cx="7389855" cy="7352906"/>
          </a:xfrm>
          <a:custGeom>
            <a:avLst/>
            <a:gdLst/>
            <a:ahLst/>
            <a:cxnLst/>
            <a:rect r="r" b="b" t="t" l="l"/>
            <a:pathLst>
              <a:path h="7352906" w="7389855">
                <a:moveTo>
                  <a:pt x="0" y="0"/>
                </a:moveTo>
                <a:lnTo>
                  <a:pt x="7389856" y="0"/>
                </a:lnTo>
                <a:lnTo>
                  <a:pt x="7389856" y="7352906"/>
                </a:lnTo>
                <a:lnTo>
                  <a:pt x="0" y="73529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139418" y="5807607"/>
            <a:ext cx="9164" cy="5196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714725" y="9588092"/>
            <a:ext cx="5351487" cy="587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75"/>
              </a:lnSpc>
            </a:pPr>
            <a:r>
              <a:rPr lang="en-US" sz="3482">
                <a:solidFill>
                  <a:srgbClr val="A81717"/>
                </a:solidFill>
                <a:latin typeface="Open Sans Light Bold"/>
              </a:rPr>
              <a:t>www.missionministry.ie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5293" y="1922045"/>
            <a:ext cx="5933667" cy="5828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80"/>
              </a:lnSpc>
            </a:pPr>
            <a:r>
              <a:rPr lang="en-US" sz="7700">
                <a:solidFill>
                  <a:srgbClr val="000000"/>
                </a:solidFill>
                <a:latin typeface="Porcelain Bold"/>
              </a:rPr>
              <a:t>Feedback: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 Bold"/>
              </a:rPr>
              <a:t>What came up for you?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hopes?</a:t>
            </a:r>
          </a:p>
          <a:p>
            <a:pPr algn="ctr">
              <a:lnSpc>
                <a:spcPts val="6160"/>
              </a:lnSpc>
            </a:pPr>
          </a:p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More Sugar Thin"/>
              </a:rPr>
              <a:t>What are the fears?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DAFO0zvlqs8</dc:identifier>
  <dcterms:modified xsi:type="dcterms:W3CDTF">2011-08-01T06:04:30Z</dcterms:modified>
  <cp:revision>1</cp:revision>
  <dc:title>Connection 1 Video PP</dc:title>
</cp:coreProperties>
</file>