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6688"/>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70" d="100"/>
          <a:sy n="70" d="100"/>
        </p:scale>
        <p:origin x="6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06/11/2023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06/11/2023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06/11/2023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06/11/2023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GIFTED</a:t>
            </a:r>
            <a:endParaRPr lang="en-IE" sz="5400" b="1"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pic>
        <p:nvPicPr>
          <p:cNvPr id="3" name="Picture 2" descr="Free Gift cardboard box with Open Me title on tag Stock Photo"/>
          <p:cNvPicPr>
            <a:picLocks noChangeAspect="1" noChangeArrowheads="1"/>
          </p:cNvPicPr>
          <p:nvPr/>
        </p:nvPicPr>
        <p:blipFill>
          <a:blip r:embed="rId5">
            <a:extLst>
              <a:ext uri="{28A0092B-C50C-407E-A947-70E740481C1C}">
                <a14:useLocalDpi xmlns:a14="http://schemas.microsoft.com/office/drawing/2010/main" val="0"/>
              </a:ext>
            </a:extLst>
          </a:blip>
          <a:srcRect t="24316" b="14256"/>
          <a:stretch>
            <a:fillRect/>
          </a:stretch>
        </p:blipFill>
        <p:spPr bwMode="auto">
          <a:xfrm>
            <a:off x="3124062" y="1104068"/>
            <a:ext cx="4919683" cy="453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1484124"/>
          </a:xfrm>
          <a:prstGeom prst="rect">
            <a:avLst/>
          </a:prstGeom>
        </p:spPr>
        <p:txBody>
          <a:bodyPr wrap="square">
            <a:spAutoFit/>
          </a:bodyPr>
          <a:lstStyle/>
          <a:p>
            <a:pPr>
              <a:lnSpc>
                <a:spcPct val="119000"/>
              </a:lnSpc>
            </a:pPr>
            <a:r>
              <a:rPr lang="en-GB" sz="2800" i="1" kern="1400" dirty="0" smtClean="0">
                <a:solidFill>
                  <a:srgbClr val="000000"/>
                </a:solidFill>
                <a:latin typeface="Calibri" panose="020F0502020204030204" pitchFamily="34" charset="0"/>
              </a:rPr>
              <a:t>Take a moment to introduce yourself </a:t>
            </a:r>
          </a:p>
          <a:p>
            <a:pPr>
              <a:lnSpc>
                <a:spcPct val="119000"/>
              </a:lnSpc>
            </a:pPr>
            <a:r>
              <a:rPr lang="en-GB" sz="2800" i="1" kern="1400" dirty="0" smtClean="0">
                <a:solidFill>
                  <a:srgbClr val="000000"/>
                </a:solidFill>
                <a:latin typeface="Calibri" panose="020F0502020204030204" pitchFamily="34" charset="0"/>
              </a:rPr>
              <a:t>and </a:t>
            </a:r>
            <a:r>
              <a:rPr lang="en-GB" sz="2800" i="1" kern="1400" dirty="0">
                <a:solidFill>
                  <a:srgbClr val="000000"/>
                </a:solidFill>
                <a:latin typeface="Calibri" panose="020F0502020204030204" pitchFamily="34" charset="0"/>
              </a:rPr>
              <a:t>greet each other.</a:t>
            </a: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a:t>
            </a:r>
            <a:r>
              <a:rPr lang="en-GB" sz="2800" i="1" kern="1400" smtClean="0">
                <a:solidFill>
                  <a:srgbClr val="000000"/>
                </a:solidFill>
                <a:latin typeface="Calibri" panose="020F0502020204030204" pitchFamily="34" charset="0"/>
              </a:rPr>
              <a:t>God’s Word</a:t>
            </a:r>
            <a:endParaRPr lang="en-GB" sz="1400" kern="1400" dirty="0">
              <a:ln>
                <a:noFill/>
              </a:ln>
              <a:solidFill>
                <a:srgbClr val="000000"/>
              </a:solidFill>
              <a:effectLst/>
              <a:latin typeface="Calibri" panose="020F0502020204030204" pitchFamily="34" charset="0"/>
            </a:endParaRPr>
          </a:p>
        </p:txBody>
      </p:sp>
      <p:sp>
        <p:nvSpPr>
          <p:cNvPr id="12" name="Rectangle 11"/>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a:spLocks noGrp="1"/>
          </p:cNvSpPr>
          <p:nvPr>
            <p:ph type="subTitle" idx="1"/>
          </p:nvPr>
        </p:nvSpPr>
        <p:spPr>
          <a:xfrm>
            <a:off x="99264" y="1474967"/>
            <a:ext cx="1740010" cy="626918"/>
          </a:xfrm>
        </p:spPr>
        <p:txBody>
          <a:bodyPr>
            <a:noAutofit/>
          </a:bodyPr>
          <a:lstStyle/>
          <a:p>
            <a:r>
              <a:rPr lang="en-GB" sz="4100" b="1" dirty="0" smtClean="0">
                <a:solidFill>
                  <a:schemeClr val="bg1"/>
                </a:solidFill>
              </a:rPr>
              <a:t>GIFTED</a:t>
            </a:r>
            <a:endParaRPr lang="en-IE" sz="4100" b="1" dirty="0">
              <a:solidFill>
                <a:schemeClr val="bg1"/>
              </a:solidFill>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584775"/>
          </a:xfrm>
          <a:prstGeom prst="rect">
            <a:avLst/>
          </a:prstGeom>
          <a:noFill/>
        </p:spPr>
        <p:txBody>
          <a:bodyPr wrap="square" rtlCol="0">
            <a:spAutoFit/>
          </a:bodyPr>
          <a:lstStyle/>
          <a:p>
            <a:pPr algn="just" eaLnBrk="0" fontAlgn="base" hangingPunct="0">
              <a:spcBef>
                <a:spcPct val="0"/>
              </a:spcBef>
              <a:spcAft>
                <a:spcPct val="0"/>
              </a:spcAft>
            </a:pPr>
            <a:r>
              <a:rPr lang="en-IE" altLang="en-US" i="1" dirty="0">
                <a:solidFill>
                  <a:srgbClr val="000000"/>
                </a:solidFill>
                <a:latin typeface="Calibri" panose="020F0502020204030204" pitchFamily="34" charset="0"/>
              </a:rPr>
              <a:t>We listen now to words from </a:t>
            </a:r>
            <a:r>
              <a:rPr lang="en-GB" i="1" dirty="0"/>
              <a:t>St Paul’s first letter to the Corinthians</a:t>
            </a:r>
            <a:endParaRPr lang="en-GB" dirty="0"/>
          </a:p>
          <a:p>
            <a:pPr algn="r" eaLnBrk="0" fontAlgn="base" hangingPunct="0">
              <a:spcBef>
                <a:spcPct val="0"/>
              </a:spcBef>
              <a:spcAft>
                <a:spcPct val="0"/>
              </a:spcAft>
            </a:pPr>
            <a:r>
              <a:rPr lang="en-IE" altLang="en-US" sz="1400" i="1" dirty="0" smtClean="0">
                <a:solidFill>
                  <a:srgbClr val="000000"/>
                </a:solidFill>
                <a:latin typeface="Calibri" panose="020F0502020204030204" pitchFamily="34" charset="0"/>
              </a:rPr>
              <a:t>[1Cor 1:3-9]</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dirty="0"/>
              <a:t>May God our Father and the Lord Jesus Christ send you grace and peace.</a:t>
            </a:r>
          </a:p>
          <a:p>
            <a:r>
              <a:rPr lang="en-GB" dirty="0"/>
              <a:t> </a:t>
            </a:r>
          </a:p>
          <a:p>
            <a:r>
              <a:rPr lang="en-GB" dirty="0"/>
              <a:t>I never stop thanking God for all the graces you have received through Jesus Christ. </a:t>
            </a:r>
          </a:p>
          <a:p>
            <a:r>
              <a:rPr lang="en-GB" dirty="0"/>
              <a:t> </a:t>
            </a:r>
          </a:p>
          <a:p>
            <a:r>
              <a:rPr lang="en-GB" dirty="0"/>
              <a:t>I thank him that you have been enriched in so many ways, especially in your teachers and preachers; the witness to Christ has indeed been strong among you so that you will not be without any of the gifts of the Spirit while you are waiting for our Lord Jesus Christ to be revealed; and he will keep you steady and without blame until the last day, the day of our Lord Jesus Christ, because God by calling you has joined you to his Son, Jesus Christ; and God is faithful.</a:t>
            </a:r>
          </a:p>
          <a:p>
            <a:r>
              <a:rPr lang="en-GB" dirty="0"/>
              <a:t> </a:t>
            </a:r>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6" name="Subtitle 2"/>
          <p:cNvSpPr txBox="1">
            <a:spLocks/>
          </p:cNvSpPr>
          <p:nvPr/>
        </p:nvSpPr>
        <p:spPr>
          <a:xfrm>
            <a:off x="99264" y="1474967"/>
            <a:ext cx="1740010"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100" b="1" smtClean="0">
                <a:solidFill>
                  <a:schemeClr val="bg1"/>
                </a:solidFill>
              </a:rPr>
              <a:t>GIFTED</a:t>
            </a:r>
            <a:endParaRPr lang="en-IE" sz="4100" b="1" dirty="0">
              <a:solidFill>
                <a:schemeClr val="bg1"/>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5836372"/>
            <a:ext cx="6631755" cy="523220"/>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a:t>
            </a:r>
            <a:r>
              <a:rPr lang="en-GB" sz="2000" b="1" i="1" dirty="0" smtClean="0"/>
              <a:t>the Word of God saying to you today?</a:t>
            </a:r>
            <a:endParaRPr lang="en-GB" sz="2000" b="1" dirty="0"/>
          </a:p>
          <a:p>
            <a:endParaRPr lang="en-GB" sz="800" dirty="0"/>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46036" y="1120663"/>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dirty="0"/>
              <a:t>May God our Father and the Lord Jesus Christ send you grace and peace.</a:t>
            </a:r>
          </a:p>
          <a:p>
            <a:r>
              <a:rPr lang="en-GB" dirty="0"/>
              <a:t> </a:t>
            </a:r>
          </a:p>
          <a:p>
            <a:r>
              <a:rPr lang="en-GB" dirty="0"/>
              <a:t>I never stop thanking God for all the graces you have received through Jesus Christ. </a:t>
            </a:r>
          </a:p>
          <a:p>
            <a:r>
              <a:rPr lang="en-GB" dirty="0"/>
              <a:t> </a:t>
            </a:r>
          </a:p>
          <a:p>
            <a:r>
              <a:rPr lang="en-GB" dirty="0"/>
              <a:t>I thank him that you have been enriched in so many ways, especially in your teachers and preachers; the witness to Christ has indeed been strong among you so that you will not be without any of the gifts of the Spirit while you are waiting for our Lord Jesus Christ to be revealed; and he will keep you steady and without blame until the last day, the day of our Lord Jesus Christ, because God by calling you has joined you to his Son, Jesus Christ; and God is faithful.</a:t>
            </a:r>
          </a:p>
          <a:p>
            <a:r>
              <a:rPr lang="en-GB" dirty="0"/>
              <a:t> </a:t>
            </a:r>
          </a:p>
        </p:txBody>
      </p:sp>
      <p:sp>
        <p:nvSpPr>
          <p:cNvPr id="14" name="Rectangle 13"/>
          <p:cNvSpPr/>
          <p:nvPr/>
        </p:nvSpPr>
        <p:spPr>
          <a:xfrm>
            <a:off x="2232865" y="1089643"/>
            <a:ext cx="6631755" cy="46369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txBox="1">
            <a:spLocks/>
          </p:cNvSpPr>
          <p:nvPr/>
        </p:nvSpPr>
        <p:spPr>
          <a:xfrm>
            <a:off x="99264" y="1474967"/>
            <a:ext cx="1740010"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100" b="1" smtClean="0">
                <a:solidFill>
                  <a:schemeClr val="bg1"/>
                </a:solidFill>
              </a:rPr>
              <a:t>GIFTED</a:t>
            </a:r>
            <a:endParaRPr lang="en-IE" sz="4100" b="1" dirty="0">
              <a:solidFill>
                <a:schemeClr val="bg1"/>
              </a:solidFill>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6309365"/>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sp>
        <p:nvSpPr>
          <p:cNvPr id="14" name="Rectangle 13"/>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txBox="1">
            <a:spLocks/>
          </p:cNvSpPr>
          <p:nvPr/>
        </p:nvSpPr>
        <p:spPr>
          <a:xfrm>
            <a:off x="99264" y="1474967"/>
            <a:ext cx="1740010"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100" b="1" smtClean="0">
                <a:solidFill>
                  <a:schemeClr val="bg1"/>
                </a:solidFill>
              </a:rPr>
              <a:t>GIFTED</a:t>
            </a:r>
            <a:endParaRPr lang="en-IE" sz="4100" b="1" dirty="0">
              <a:solidFill>
                <a:schemeClr val="bg1"/>
              </a:solidFill>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pic>
        <p:nvPicPr>
          <p:cNvPr id="17" name="Picture 16" descr="Free Gift cardboard box with Open Me title on tag Stock Photo"/>
          <p:cNvPicPr>
            <a:picLocks noChangeAspect="1" noChangeArrowheads="1"/>
          </p:cNvPicPr>
          <p:nvPr/>
        </p:nvPicPr>
        <p:blipFill>
          <a:blip r:embed="rId5">
            <a:extLst>
              <a:ext uri="{28A0092B-C50C-407E-A947-70E740481C1C}">
                <a14:useLocalDpi xmlns:a14="http://schemas.microsoft.com/office/drawing/2010/main" val="0"/>
              </a:ext>
            </a:extLst>
          </a:blip>
          <a:srcRect t="24316" b="14256"/>
          <a:stretch>
            <a:fillRect/>
          </a:stretch>
        </p:blipFill>
        <p:spPr bwMode="auto">
          <a:xfrm>
            <a:off x="2742135" y="1104068"/>
            <a:ext cx="5602341" cy="516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2831544"/>
          </a:xfrm>
          <a:prstGeom prst="rect">
            <a:avLst/>
          </a:prstGeom>
          <a:noFill/>
        </p:spPr>
        <p:txBody>
          <a:bodyPr wrap="square" rtlCol="0">
            <a:spAutoFit/>
          </a:bodyPr>
          <a:lstStyle/>
          <a:p>
            <a:endParaRPr lang="en-GB" dirty="0" smtClean="0"/>
          </a:p>
          <a:p>
            <a:pPr marL="342900" indent="-342900">
              <a:buFont typeface="Wingdings 2" panose="05020102010507070707" pitchFamily="18" charset="2"/>
              <a:buChar char=""/>
            </a:pPr>
            <a:r>
              <a:rPr lang="en-GB" sz="2000" b="1" i="1" dirty="0" smtClean="0"/>
              <a:t>St Paul talks about graces and gifts received - What graces and gifts do you have?</a:t>
            </a:r>
          </a:p>
          <a:p>
            <a:pPr marL="342900" indent="-342900">
              <a:buFont typeface="Wingdings 2" panose="05020102010507070707" pitchFamily="18" charset="2"/>
              <a:buChar char=""/>
            </a:pPr>
            <a:endParaRPr lang="en-GB" sz="2000" b="1" dirty="0"/>
          </a:p>
          <a:p>
            <a:pPr marL="342900" indent="-342900">
              <a:buFont typeface="Wingdings 2" panose="05020102010507070707" pitchFamily="18" charset="2"/>
              <a:buChar char=""/>
            </a:pPr>
            <a:r>
              <a:rPr lang="en-GB" sz="2000" b="1" i="1" dirty="0" smtClean="0"/>
              <a:t>How </a:t>
            </a:r>
            <a:r>
              <a:rPr lang="en-GB" sz="2000" b="1" i="1" dirty="0"/>
              <a:t>do these graces and gifts enrich your life and the lives of others? </a:t>
            </a:r>
            <a:endParaRPr lang="en-GB" sz="2000" b="1" i="1" dirty="0" smtClean="0"/>
          </a:p>
          <a:p>
            <a:endParaRPr lang="en-GB" sz="2000" b="1" dirty="0" smtClean="0"/>
          </a:p>
          <a:p>
            <a:pPr marL="342900" indent="-342900">
              <a:buFont typeface="Wingdings 2" panose="05020102010507070707" pitchFamily="18" charset="2"/>
              <a:buChar char=""/>
            </a:pPr>
            <a:r>
              <a:rPr lang="en-GB" sz="2000" b="1" i="1" dirty="0" smtClean="0"/>
              <a:t>How </a:t>
            </a:r>
            <a:r>
              <a:rPr lang="en-GB" sz="2000" b="1" i="1" dirty="0"/>
              <a:t>can they help to reveal Jesus in this time of Advent waiting</a:t>
            </a:r>
            <a:r>
              <a:rPr lang="en-GB" sz="2000" b="1" i="1" dirty="0" smtClean="0"/>
              <a:t>?</a:t>
            </a:r>
            <a:endParaRPr lang="en-GB" sz="2000" b="1" dirty="0"/>
          </a:p>
        </p:txBody>
      </p:sp>
      <p:sp>
        <p:nvSpPr>
          <p:cNvPr id="13" name="Rectangle 12"/>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4" name="Subtitle 2"/>
          <p:cNvSpPr txBox="1">
            <a:spLocks/>
          </p:cNvSpPr>
          <p:nvPr/>
        </p:nvSpPr>
        <p:spPr>
          <a:xfrm>
            <a:off x="99264" y="1474967"/>
            <a:ext cx="1740010"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100" b="1" smtClean="0">
                <a:solidFill>
                  <a:schemeClr val="bg1"/>
                </a:solidFill>
              </a:rPr>
              <a:t>GIFTED</a:t>
            </a:r>
            <a:endParaRPr lang="en-IE" sz="4100" b="1" dirty="0">
              <a:solidFill>
                <a:schemeClr val="bg1"/>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50" dirty="0">
                <a:solidFill>
                  <a:srgbClr val="000000"/>
                </a:solidFill>
                <a:latin typeface="Calibri" panose="020F0502020204030204" pitchFamily="34" charset="0"/>
              </a:rPr>
              <a:t>This week our time of prayer invites us to </a:t>
            </a:r>
            <a:r>
              <a:rPr lang="en-IE" altLang="en-US" i="1" spc="-50" dirty="0" smtClean="0">
                <a:solidFill>
                  <a:srgbClr val="000000"/>
                </a:solidFill>
                <a:latin typeface="Calibri" panose="020F0502020204030204" pitchFamily="34" charset="0"/>
              </a:rPr>
              <a:t>use our body &amp; our </a:t>
            </a:r>
            <a:r>
              <a:rPr lang="en-IE" altLang="en-US" i="1" spc="-50" dirty="0">
                <a:solidFill>
                  <a:srgbClr val="000000"/>
                </a:solidFill>
                <a:latin typeface="Calibri" panose="020F0502020204030204" pitchFamily="34" charset="0"/>
              </a:rPr>
              <a:t>imagination...</a:t>
            </a:r>
          </a:p>
        </p:txBody>
      </p:sp>
      <p:pic>
        <p:nvPicPr>
          <p:cNvPr id="5122"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248763" y="1317947"/>
            <a:ext cx="6636615" cy="4609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600" i="1" dirty="0">
                <a:solidFill>
                  <a:srgbClr val="796688"/>
                </a:solidFill>
              </a:rPr>
              <a:t>Take a moment to be still, sit comfortably, and focus your awareness on our God-with-us. You may wish to close your eyes to get rid of other </a:t>
            </a:r>
            <a:r>
              <a:rPr lang="en-GB" sz="1600" i="1" dirty="0" smtClean="0">
                <a:solidFill>
                  <a:srgbClr val="796688"/>
                </a:solidFill>
              </a:rPr>
              <a:t>distractions…</a:t>
            </a:r>
            <a:endParaRPr lang="en-GB" sz="1600" dirty="0">
              <a:solidFill>
                <a:srgbClr val="796688"/>
              </a:solidFill>
            </a:endParaRPr>
          </a:p>
          <a:p>
            <a:endParaRPr lang="en-GB" sz="200" i="1" dirty="0" smtClean="0">
              <a:solidFill>
                <a:srgbClr val="796688"/>
              </a:solidFill>
            </a:endParaRPr>
          </a:p>
          <a:p>
            <a:r>
              <a:rPr lang="en-GB" sz="1600" i="1" dirty="0" smtClean="0">
                <a:solidFill>
                  <a:srgbClr val="796688"/>
                </a:solidFill>
              </a:rPr>
              <a:t>Sit </a:t>
            </a:r>
            <a:r>
              <a:rPr lang="en-GB" sz="1600" i="1" dirty="0">
                <a:solidFill>
                  <a:srgbClr val="796688"/>
                </a:solidFill>
              </a:rPr>
              <a:t>with your hands clenched in a fist.  Imagine that you hold within your grasp all your gifts, talents and experience.  All this is yours and part of the person you are - Gifted by God.  How does it feel to hold this treasure in your hands?  Is there a particular gift you want to thank God for</a:t>
            </a:r>
            <a:r>
              <a:rPr lang="en-GB" sz="1600" i="1" dirty="0" smtClean="0">
                <a:solidFill>
                  <a:srgbClr val="796688"/>
                </a:solidFill>
              </a:rPr>
              <a:t>?...</a:t>
            </a:r>
          </a:p>
          <a:p>
            <a:endParaRPr lang="en-GB" sz="300" dirty="0">
              <a:solidFill>
                <a:srgbClr val="796688"/>
              </a:solidFill>
            </a:endParaRPr>
          </a:p>
          <a:p>
            <a:r>
              <a:rPr lang="en-GB" sz="1600" i="1" dirty="0" smtClean="0">
                <a:solidFill>
                  <a:srgbClr val="796688"/>
                </a:solidFill>
              </a:rPr>
              <a:t>Now </a:t>
            </a:r>
            <a:r>
              <a:rPr lang="en-GB" sz="1600" i="1" dirty="0">
                <a:solidFill>
                  <a:srgbClr val="796688"/>
                </a:solidFill>
              </a:rPr>
              <a:t>be aware that, if you hold onto your giftedness like this, it is safe and protected from others, nothing can be taken away and it remains totally yours… but, if you continue to hold onto your giftedness like this, you are not able to receive </a:t>
            </a:r>
            <a:r>
              <a:rPr lang="en-GB" sz="1600" i="1" dirty="0" smtClean="0">
                <a:solidFill>
                  <a:srgbClr val="796688"/>
                </a:solidFill>
              </a:rPr>
              <a:t>more…  </a:t>
            </a:r>
          </a:p>
          <a:p>
            <a:endParaRPr lang="en-GB" sz="300" dirty="0">
              <a:solidFill>
                <a:srgbClr val="796688"/>
              </a:solidFill>
            </a:endParaRPr>
          </a:p>
          <a:p>
            <a:r>
              <a:rPr lang="en-GB" sz="1600" i="1" dirty="0" smtClean="0">
                <a:solidFill>
                  <a:srgbClr val="796688"/>
                </a:solidFill>
              </a:rPr>
              <a:t>Will </a:t>
            </a:r>
            <a:r>
              <a:rPr lang="en-GB" sz="1600" i="1" dirty="0">
                <a:solidFill>
                  <a:srgbClr val="796688"/>
                </a:solidFill>
              </a:rPr>
              <a:t>you consider taking the risk of slowly opening your hands?  In doing so you open yourself to others taking from what you hold… but also you open yourself to receive even more.</a:t>
            </a:r>
            <a:endParaRPr lang="en-GB" sz="1600" dirty="0">
              <a:solidFill>
                <a:srgbClr val="796688"/>
              </a:solidFill>
            </a:endParaRPr>
          </a:p>
          <a:p>
            <a:r>
              <a:rPr lang="en-GB" sz="1600" i="1" dirty="0" smtClean="0">
                <a:solidFill>
                  <a:srgbClr val="796688"/>
                </a:solidFill>
              </a:rPr>
              <a:t>If </a:t>
            </a:r>
            <a:r>
              <a:rPr lang="en-GB" sz="1600" i="1" dirty="0">
                <a:solidFill>
                  <a:srgbClr val="796688"/>
                </a:solidFill>
              </a:rPr>
              <a:t>you are ready to make this choice, gently open your hands.  Sit for a moment with your palms facing upward.  Is there a gift you would like to ask God for today?</a:t>
            </a:r>
            <a:endParaRPr lang="en-GB" sz="1600" dirty="0">
              <a:solidFill>
                <a:srgbClr val="796688"/>
              </a:solidFill>
            </a:endParaRPr>
          </a:p>
          <a:p>
            <a:r>
              <a:rPr lang="en-GB" sz="1600" i="1" dirty="0" smtClean="0">
                <a:solidFill>
                  <a:srgbClr val="796688"/>
                </a:solidFill>
              </a:rPr>
              <a:t>After </a:t>
            </a:r>
            <a:r>
              <a:rPr lang="en-GB" sz="1600" i="1" dirty="0">
                <a:solidFill>
                  <a:srgbClr val="796688"/>
                </a:solidFill>
              </a:rPr>
              <a:t>a few moments with the Lord, slowly open your eyes</a:t>
            </a:r>
            <a:r>
              <a:rPr lang="en-GB" sz="1600" i="1" dirty="0" smtClean="0">
                <a:solidFill>
                  <a:srgbClr val="796688"/>
                </a:solidFill>
              </a:rPr>
              <a:t>.</a:t>
            </a:r>
            <a:r>
              <a:rPr lang="en-GB" dirty="0">
                <a:solidFill>
                  <a:srgbClr val="796688"/>
                </a:solidFill>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300" b="0" i="1" u="none" strike="noStrike" cap="none" normalizeH="0" baseline="0" dirty="0" smtClean="0">
              <a:ln>
                <a:noFill/>
              </a:ln>
              <a:solidFill>
                <a:srgbClr val="796688"/>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smtClean="0">
                <a:ln>
                  <a:noFill/>
                </a:ln>
                <a:solidFill>
                  <a:srgbClr val="796688"/>
                </a:solidFill>
                <a:effectLst/>
                <a:latin typeface="Calibri" panose="020F0502020204030204" pitchFamily="34" charset="0"/>
              </a:rPr>
              <a:t>Is there something you want to take with you from the time of prayer?</a:t>
            </a:r>
          </a:p>
        </p:txBody>
      </p:sp>
      <p:sp>
        <p:nvSpPr>
          <p:cNvPr id="7" name="Rectangle 6"/>
          <p:cNvSpPr/>
          <p:nvPr/>
        </p:nvSpPr>
        <p:spPr>
          <a:xfrm>
            <a:off x="2232013" y="5921773"/>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a:spLocks noGrp="1"/>
          </p:cNvSpPr>
          <p:nvPr>
            <p:ph type="subTitle" idx="1"/>
          </p:nvPr>
        </p:nvSpPr>
        <p:spPr>
          <a:xfrm>
            <a:off x="99264" y="1474967"/>
            <a:ext cx="1740010" cy="626918"/>
          </a:xfrm>
        </p:spPr>
        <p:txBody>
          <a:bodyPr>
            <a:noAutofit/>
          </a:bodyPr>
          <a:lstStyle/>
          <a:p>
            <a:r>
              <a:rPr lang="en-GB" sz="4100" b="1" dirty="0" smtClean="0">
                <a:solidFill>
                  <a:schemeClr val="bg1"/>
                </a:solidFill>
              </a:rPr>
              <a:t>GIFTED</a:t>
            </a:r>
            <a:endParaRPr lang="en-IE" sz="4100" b="1" dirty="0">
              <a:solidFill>
                <a:schemeClr val="bg1"/>
              </a:solidFill>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Subtitle 2"/>
          <p:cNvSpPr>
            <a:spLocks noGrp="1"/>
          </p:cNvSpPr>
          <p:nvPr>
            <p:ph type="subTitle" idx="1"/>
          </p:nvPr>
        </p:nvSpPr>
        <p:spPr>
          <a:xfrm>
            <a:off x="99264" y="1474967"/>
            <a:ext cx="1740010" cy="626918"/>
          </a:xfrm>
        </p:spPr>
        <p:txBody>
          <a:bodyPr>
            <a:noAutofit/>
          </a:bodyPr>
          <a:lstStyle/>
          <a:p>
            <a:r>
              <a:rPr lang="en-GB" sz="4100" b="1" dirty="0" smtClean="0">
                <a:solidFill>
                  <a:schemeClr val="bg1"/>
                </a:solidFill>
              </a:rPr>
              <a:t>GIFTED</a:t>
            </a:r>
            <a:endParaRPr lang="en-IE" sz="41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3608167"/>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Choose </a:t>
            </a:r>
            <a:r>
              <a:rPr lang="en-GB" sz="2400" kern="1400" dirty="0">
                <a:solidFill>
                  <a:srgbClr val="000000"/>
                </a:solidFill>
                <a:latin typeface="Calibri" panose="020F0502020204030204" pitchFamily="34" charset="0"/>
              </a:rPr>
              <a:t>a line from the Scriptures to pray with this week</a:t>
            </a:r>
            <a:r>
              <a:rPr lang="en-GB" sz="2400" kern="1400" dirty="0" smtClean="0">
                <a:solidFill>
                  <a:srgbClr val="000000"/>
                </a:solidFill>
                <a:latin typeface="Calibri" panose="020F0502020204030204" pitchFamily="34" charset="0"/>
              </a:rPr>
              <a:t>.</a:t>
            </a:r>
          </a:p>
          <a:p>
            <a:pPr>
              <a:lnSpc>
                <a:spcPct val="119000"/>
              </a:lnSpc>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Make a list of your gifts and how you can use them</a:t>
            </a: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Affirm and thank someone if you see them share their giftedness</a:t>
            </a:r>
            <a:endParaRPr lang="en-GB" sz="2400" kern="1400" dirty="0" smtClean="0">
              <a:ln>
                <a:noFill/>
              </a:ln>
              <a:solidFill>
                <a:srgbClr val="000000"/>
              </a:solidFill>
              <a:effectLst/>
              <a:latin typeface="Calibri" panose="020F0502020204030204" pitchFamily="34" charset="0"/>
            </a:endParaRPr>
          </a:p>
        </p:txBody>
      </p:sp>
      <p:sp>
        <p:nvSpPr>
          <p:cNvPr id="12" name="Rectangle 11"/>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dirty="0">
                <a:solidFill>
                  <a:schemeClr val="bg1"/>
                </a:solidFill>
                <a:latin typeface="Calibri" panose="020F0502020204030204" pitchFamily="34" charset="0"/>
              </a:rPr>
              <a:t>1st Sunday </a:t>
            </a:r>
            <a:endParaRPr lang="en-GB" sz="2800" b="1" kern="140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5590</TotalTime>
  <Words>582</Words>
  <Application>Microsoft Office PowerPoint</Application>
  <PresentationFormat>On-screen Show (4:3)</PresentationFormat>
  <Paragraphs>95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27</cp:revision>
  <dcterms:created xsi:type="dcterms:W3CDTF">2023-01-20T21:35:46Z</dcterms:created>
  <dcterms:modified xsi:type="dcterms:W3CDTF">2023-11-08T16:28:51Z</dcterms:modified>
</cp:coreProperties>
</file>