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62" r:id="rId5"/>
    <p:sldId id="263" r:id="rId6"/>
    <p:sldId id="264" r:id="rId7"/>
    <p:sldId id="260"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D8E"/>
    <a:srgbClr val="796688"/>
    <a:srgbClr val="4D1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p:scale>
          <a:sx n="70" d="100"/>
          <a:sy n="70" d="100"/>
        </p:scale>
        <p:origin x="65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51507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90040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45828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25149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239953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29FED7-9AF9-4281-820B-CA5275D7DB91}" type="datetimeFigureOut">
              <a:rPr lang="en-IE" smtClean="0"/>
              <a:t>06/11/2023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400812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29FED7-9AF9-4281-820B-CA5275D7DB91}" type="datetimeFigureOut">
              <a:rPr lang="en-IE" smtClean="0"/>
              <a:t>06/11/2023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246840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29FED7-9AF9-4281-820B-CA5275D7DB91}" type="datetimeFigureOut">
              <a:rPr lang="en-IE" smtClean="0"/>
              <a:t>06/11/2023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81003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9FED7-9AF9-4281-820B-CA5275D7DB91}" type="datetimeFigureOut">
              <a:rPr lang="en-IE" smtClean="0"/>
              <a:t>06/11/2023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178969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9FED7-9AF9-4281-820B-CA5275D7DB91}" type="datetimeFigureOut">
              <a:rPr lang="en-IE" smtClean="0"/>
              <a:t>06/11/2023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171530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9FED7-9AF9-4281-820B-CA5275D7DB91}" type="datetimeFigureOut">
              <a:rPr lang="en-IE" smtClean="0"/>
              <a:t>06/11/2023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98888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9FED7-9AF9-4281-820B-CA5275D7DB91}" type="datetimeFigureOut">
              <a:rPr lang="en-IE" smtClean="0"/>
              <a:t>06/11/2023</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7C97E-15AE-4681-A680-944EA98045CA}" type="slidenum">
              <a:rPr lang="en-IE" smtClean="0"/>
              <a:t>‹#›</a:t>
            </a:fld>
            <a:endParaRPr lang="en-IE"/>
          </a:p>
        </p:txBody>
      </p:sp>
    </p:spTree>
    <p:extLst>
      <p:ext uri="{BB962C8B-B14F-4D97-AF65-F5344CB8AC3E}">
        <p14:creationId xmlns:p14="http://schemas.microsoft.com/office/powerpoint/2010/main" val="4230997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1" y="-73891"/>
            <a:ext cx="2133601"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2" descr="https://www.missionministry.ie/wp-content/uploads/sites/8/2021/09/m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80" y="153284"/>
            <a:ext cx="2971355" cy="6225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2nd</a:t>
            </a:r>
            <a:r>
              <a:rPr lang="en-GB" sz="2800" b="1" kern="1400" spc="-150" dirty="0" smtClean="0">
                <a:solidFill>
                  <a:schemeClr val="bg1"/>
                </a:solidFill>
                <a:latin typeface="Calibri" panose="020F0502020204030204" pitchFamily="34" charset="0"/>
              </a:rPr>
              <a:t>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0" name="Subtitle 2"/>
          <p:cNvSpPr>
            <a:spLocks noGrp="1"/>
          </p:cNvSpPr>
          <p:nvPr>
            <p:ph type="subTitle" idx="1"/>
          </p:nvPr>
        </p:nvSpPr>
        <p:spPr>
          <a:xfrm>
            <a:off x="2203917" y="5880712"/>
            <a:ext cx="6759975" cy="626918"/>
          </a:xfrm>
        </p:spPr>
        <p:txBody>
          <a:bodyPr>
            <a:normAutofit fontScale="85000" lnSpcReduction="20000"/>
          </a:bodyPr>
          <a:lstStyle/>
          <a:p>
            <a:r>
              <a:rPr lang="en-GB" sz="5400" b="1" dirty="0" smtClean="0"/>
              <a:t>BAPTISED</a:t>
            </a:r>
            <a:endParaRPr lang="en-IE" sz="5400" b="1" dirty="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pic>
        <p:nvPicPr>
          <p:cNvPr id="1027" name="Picture 3" descr="Free Splashing Splash photo and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375" y="1148697"/>
            <a:ext cx="6579058" cy="435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718046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92364" y="-49610"/>
            <a:ext cx="2241863"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GATHER</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15"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4620" t="4005" r="65494" b="65941"/>
          <a:stretch>
            <a:fillRect/>
          </a:stretch>
        </p:blipFill>
        <p:spPr bwMode="auto">
          <a:xfrm>
            <a:off x="2232865" y="183641"/>
            <a:ext cx="900000" cy="8368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2452253" y="1993417"/>
            <a:ext cx="6285345" cy="1996893"/>
          </a:xfrm>
          <a:prstGeom prst="rect">
            <a:avLst/>
          </a:prstGeom>
        </p:spPr>
        <p:txBody>
          <a:bodyPr wrap="square">
            <a:spAutoFit/>
          </a:bodyPr>
          <a:lstStyle/>
          <a:p>
            <a:pPr>
              <a:lnSpc>
                <a:spcPct val="119000"/>
              </a:lnSpc>
            </a:pPr>
            <a:r>
              <a:rPr lang="en-GB" sz="2800" i="1" kern="1400" dirty="0" smtClean="0">
                <a:solidFill>
                  <a:srgbClr val="000000"/>
                </a:solidFill>
                <a:latin typeface="Calibri" panose="020F0502020204030204" pitchFamily="34" charset="0"/>
              </a:rPr>
              <a:t>Take a moment to </a:t>
            </a:r>
            <a:r>
              <a:rPr lang="en-GB" sz="2800" i="1" kern="1400" dirty="0" smtClean="0">
                <a:solidFill>
                  <a:srgbClr val="000000"/>
                </a:solidFill>
                <a:latin typeface="Calibri" panose="020F0502020204030204" pitchFamily="34" charset="0"/>
              </a:rPr>
              <a:t>greet </a:t>
            </a:r>
            <a:r>
              <a:rPr lang="en-GB" sz="2800" i="1" kern="1400" dirty="0">
                <a:solidFill>
                  <a:srgbClr val="000000"/>
                </a:solidFill>
                <a:latin typeface="Calibri" panose="020F0502020204030204" pitchFamily="34" charset="0"/>
              </a:rPr>
              <a:t>each </a:t>
            </a:r>
            <a:r>
              <a:rPr lang="en-GB" sz="2800" i="1" kern="1400" dirty="0" smtClean="0">
                <a:solidFill>
                  <a:srgbClr val="000000"/>
                </a:solidFill>
                <a:latin typeface="Calibri" panose="020F0502020204030204" pitchFamily="34" charset="0"/>
              </a:rPr>
              <a:t>other and share anything that has stayed with you </a:t>
            </a:r>
            <a:r>
              <a:rPr lang="en-GB" sz="2800" i="1" kern="1400" dirty="0" smtClean="0">
                <a:solidFill>
                  <a:srgbClr val="000000"/>
                </a:solidFill>
                <a:latin typeface="Calibri" panose="020F0502020204030204" pitchFamily="34" charset="0"/>
              </a:rPr>
              <a:t>since last week</a:t>
            </a:r>
            <a:r>
              <a:rPr lang="en-GB" sz="2800" i="1" kern="1400" dirty="0" smtClean="0">
                <a:solidFill>
                  <a:srgbClr val="000000"/>
                </a:solidFill>
                <a:latin typeface="Calibri" panose="020F0502020204030204" pitchFamily="34" charset="0"/>
              </a:rPr>
              <a:t>.</a:t>
            </a:r>
            <a:endParaRPr lang="en-GB" sz="2000" kern="1400" dirty="0" smtClean="0">
              <a:ln>
                <a:noFill/>
              </a:ln>
              <a:solidFill>
                <a:srgbClr val="000000"/>
              </a:solidFill>
              <a:effectLst/>
              <a:latin typeface="Calibri" panose="020F0502020204030204" pitchFamily="34" charset="0"/>
            </a:endParaRPr>
          </a:p>
          <a:p>
            <a:pPr>
              <a:lnSpc>
                <a:spcPct val="119000"/>
              </a:lnSpc>
              <a:spcAft>
                <a:spcPts val="600"/>
              </a:spcAft>
            </a:pPr>
            <a:r>
              <a:rPr lang="en-GB" sz="2000" kern="1400" dirty="0" smtClean="0">
                <a:ln>
                  <a:noFill/>
                </a:ln>
                <a:solidFill>
                  <a:srgbClr val="000000"/>
                </a:solidFill>
                <a:effectLst/>
                <a:latin typeface="Calibri" panose="020F0502020204030204" pitchFamily="34" charset="0"/>
              </a:rPr>
              <a:t> </a:t>
            </a:r>
            <a:endParaRPr lang="en-GB" sz="2000" kern="1400" dirty="0">
              <a:ln>
                <a:noFill/>
              </a:ln>
              <a:solidFill>
                <a:srgbClr val="000000"/>
              </a:solidFill>
              <a:effectLst/>
              <a:latin typeface="Calibri" panose="020F0502020204030204" pitchFamily="34" charset="0"/>
            </a:endParaRPr>
          </a:p>
        </p:txBody>
      </p:sp>
      <p:sp>
        <p:nvSpPr>
          <p:cNvPr id="4" name="Rectangle 3"/>
          <p:cNvSpPr/>
          <p:nvPr/>
        </p:nvSpPr>
        <p:spPr>
          <a:xfrm>
            <a:off x="2452252" y="4840132"/>
            <a:ext cx="5980547" cy="1117870"/>
          </a:xfrm>
          <a:prstGeom prst="rect">
            <a:avLst/>
          </a:prstGeom>
        </p:spPr>
        <p:txBody>
          <a:bodyPr wrap="square">
            <a:spAutoFit/>
          </a:bodyPr>
          <a:lstStyle/>
          <a:p>
            <a:pPr algn="r">
              <a:lnSpc>
                <a:spcPct val="119000"/>
              </a:lnSpc>
            </a:pPr>
            <a:r>
              <a:rPr lang="en-GB" sz="2800" i="1" kern="1400" dirty="0" smtClean="0">
                <a:solidFill>
                  <a:srgbClr val="000000"/>
                </a:solidFill>
                <a:latin typeface="Calibri" panose="020F0502020204030204" pitchFamily="34" charset="0"/>
              </a:rPr>
              <a:t>We pause for a moment </a:t>
            </a:r>
          </a:p>
          <a:p>
            <a:pPr algn="r">
              <a:lnSpc>
                <a:spcPct val="119000"/>
              </a:lnSpc>
            </a:pPr>
            <a:r>
              <a:rPr lang="en-GB" sz="2800" i="1" kern="1400" dirty="0" smtClean="0">
                <a:solidFill>
                  <a:srgbClr val="000000"/>
                </a:solidFill>
                <a:latin typeface="Calibri" panose="020F0502020204030204" pitchFamily="34" charset="0"/>
              </a:rPr>
              <a:t>to prepare to listen to </a:t>
            </a:r>
            <a:r>
              <a:rPr lang="en-GB" sz="2800" i="1" kern="1400" smtClean="0">
                <a:solidFill>
                  <a:srgbClr val="000000"/>
                </a:solidFill>
                <a:latin typeface="Calibri" panose="020F0502020204030204" pitchFamily="34" charset="0"/>
              </a:rPr>
              <a:t>God’s Word</a:t>
            </a:r>
            <a:endParaRPr lang="en-GB" sz="1400" kern="1400" dirty="0">
              <a:ln>
                <a:noFill/>
              </a:ln>
              <a:solidFill>
                <a:srgbClr val="000000"/>
              </a:solidFill>
              <a:effectLst/>
              <a:latin typeface="Calibri" panose="020F0502020204030204" pitchFamily="34" charset="0"/>
            </a:endParaRPr>
          </a:p>
        </p:txBody>
      </p:sp>
      <p:sp>
        <p:nvSpPr>
          <p:cNvPr id="12" name="Rectangle 11"/>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2nd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3" name="Subtitle 2"/>
          <p:cNvSpPr>
            <a:spLocks noGrp="1"/>
          </p:cNvSpPr>
          <p:nvPr>
            <p:ph type="subTitle" idx="1"/>
          </p:nvPr>
        </p:nvSpPr>
        <p:spPr>
          <a:xfrm>
            <a:off x="-1" y="1474967"/>
            <a:ext cx="1919227" cy="626918"/>
          </a:xfrm>
        </p:spPr>
        <p:txBody>
          <a:bodyPr>
            <a:noAutofit/>
          </a:bodyPr>
          <a:lstStyle/>
          <a:p>
            <a:r>
              <a:rPr lang="en-GB" sz="3300" b="1" dirty="0" smtClean="0">
                <a:solidFill>
                  <a:schemeClr val="bg1"/>
                </a:solidFill>
              </a:rPr>
              <a:t>BAPTISED</a:t>
            </a:r>
            <a:endParaRPr lang="en-IE" sz="3300" b="1" dirty="0">
              <a:solidFill>
                <a:schemeClr val="bg1"/>
              </a:solidFill>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Tree>
    <p:extLst>
      <p:ext uri="{BB962C8B-B14F-4D97-AF65-F5344CB8AC3E}">
        <p14:creationId xmlns:p14="http://schemas.microsoft.com/office/powerpoint/2010/main" val="334383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29117" y="-73891"/>
            <a:ext cx="2133601"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36903" t="3906" r="33006" b="66158"/>
          <a:stretch>
            <a:fillRect/>
          </a:stretch>
        </p:blipFill>
        <p:spPr bwMode="auto">
          <a:xfrm>
            <a:off x="2232865" y="187653"/>
            <a:ext cx="901475" cy="8252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5400" b="1" i="0" u="none" strike="noStrike" cap="none" normalizeH="0" baseline="0" dirty="0" smtClean="0">
                <a:ln>
                  <a:noFill/>
                </a:ln>
                <a:solidFill>
                  <a:srgbClr val="000000"/>
                </a:solidFill>
                <a:effectLst/>
                <a:latin typeface="Showcard Gothic" panose="04020904020102020604" pitchFamily="82" charset="0"/>
              </a:rPr>
              <a:t>HEAR</a:t>
            </a:r>
          </a:p>
        </p:txBody>
      </p:sp>
      <p:sp>
        <p:nvSpPr>
          <p:cNvPr id="3" name="TextBox 2"/>
          <p:cNvSpPr txBox="1"/>
          <p:nvPr/>
        </p:nvSpPr>
        <p:spPr>
          <a:xfrm>
            <a:off x="2232865" y="1012870"/>
            <a:ext cx="6652515" cy="369332"/>
          </a:xfrm>
          <a:prstGeom prst="rect">
            <a:avLst/>
          </a:prstGeom>
          <a:noFill/>
        </p:spPr>
        <p:txBody>
          <a:bodyPr wrap="square" rtlCol="0">
            <a:spAutoFit/>
          </a:bodyPr>
          <a:lstStyle/>
          <a:p>
            <a:pPr algn="just" eaLnBrk="0" fontAlgn="base" hangingPunct="0">
              <a:spcBef>
                <a:spcPct val="0"/>
              </a:spcBef>
              <a:spcAft>
                <a:spcPct val="0"/>
              </a:spcAft>
            </a:pPr>
            <a:r>
              <a:rPr lang="en-IE" altLang="en-US" i="1" dirty="0">
                <a:solidFill>
                  <a:srgbClr val="000000"/>
                </a:solidFill>
                <a:latin typeface="Calibri" panose="020F0502020204030204" pitchFamily="34" charset="0"/>
              </a:rPr>
              <a:t>We listen now to words </a:t>
            </a:r>
            <a:r>
              <a:rPr lang="en-IE" altLang="en-US" i="1" dirty="0" smtClean="0">
                <a:solidFill>
                  <a:srgbClr val="000000"/>
                </a:solidFill>
                <a:latin typeface="Calibri" panose="020F0502020204030204" pitchFamily="34" charset="0"/>
              </a:rPr>
              <a:t>from the gospel of Mark 		</a:t>
            </a:r>
            <a:r>
              <a:rPr lang="en-IE" altLang="en-US" sz="1400" i="1" dirty="0" smtClean="0">
                <a:solidFill>
                  <a:srgbClr val="000000"/>
                </a:solidFill>
                <a:latin typeface="Calibri" panose="020F0502020204030204" pitchFamily="34" charset="0"/>
              </a:rPr>
              <a:t>[Mark 1:1-8]</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4" name="Text Box 4"/>
          <p:cNvSpPr txBox="1">
            <a:spLocks noChangeArrowheads="1"/>
          </p:cNvSpPr>
          <p:nvPr/>
        </p:nvSpPr>
        <p:spPr bwMode="auto">
          <a:xfrm>
            <a:off x="2346036" y="1914980"/>
            <a:ext cx="6437746" cy="4532001"/>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r>
              <a:rPr lang="en-GB" dirty="0"/>
              <a:t>The beginning of the Good News about Jesus Christ, the Son of God. It is written in the book of the prophet Isaiah:</a:t>
            </a:r>
          </a:p>
          <a:p>
            <a:r>
              <a:rPr lang="en-GB" dirty="0"/>
              <a:t>Look, I am going to send my messenger before you;</a:t>
            </a:r>
          </a:p>
          <a:p>
            <a:r>
              <a:rPr lang="en-GB" dirty="0"/>
              <a:t>he will prepare your way.</a:t>
            </a:r>
          </a:p>
          <a:p>
            <a:r>
              <a:rPr lang="en-GB" dirty="0"/>
              <a:t>A voice cries in the wilderness:</a:t>
            </a:r>
          </a:p>
          <a:p>
            <a:r>
              <a:rPr lang="en-GB" dirty="0"/>
              <a:t>Prepare a way for the Lord, make his paths straight.</a:t>
            </a:r>
          </a:p>
          <a:p>
            <a:r>
              <a:rPr lang="en-GB" dirty="0"/>
              <a:t> </a:t>
            </a:r>
          </a:p>
          <a:p>
            <a:r>
              <a:rPr lang="en-GB" dirty="0"/>
              <a:t>And so it was that John the Baptist appeared in the wilderness, proclaiming a baptism of repentance for the forgiveness of sins. All Judaea and all the people of Jerusalem made their way to him, and as they were baptised by him in the river Jordan they confessed their sins. John wore a garment of camel-skin, and he lived on locusts and wild honey. In the course of his preaching he said, ‘Someone is following me, someone who is more powerful than I am, and I am not fit to kneel down and undo the strap of his sandals. I have baptised you with water, but he will baptise you with the Holy Spirit</a:t>
            </a:r>
            <a:r>
              <a:rPr lang="en-GB" dirty="0" smtClean="0"/>
              <a:t>.’</a:t>
            </a:r>
            <a:r>
              <a:rPr lang="en-GB" dirty="0"/>
              <a:t> </a:t>
            </a:r>
          </a:p>
        </p:txBody>
      </p:sp>
      <p:sp>
        <p:nvSpPr>
          <p:cNvPr id="13" name="Text Box 6"/>
          <p:cNvSpPr txBox="1">
            <a:spLocks noChangeArrowheads="1"/>
          </p:cNvSpPr>
          <p:nvPr/>
        </p:nvSpPr>
        <p:spPr bwMode="auto">
          <a:xfrm>
            <a:off x="8305096" y="6040597"/>
            <a:ext cx="633412"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0" b="0" i="0" u="none" strike="noStrike" cap="none" normalizeH="0" baseline="0" dirty="0" smtClean="0">
                <a:ln>
                  <a:noFill/>
                </a:ln>
                <a:solidFill>
                  <a:srgbClr val="595959"/>
                </a:solidFill>
                <a:effectLst/>
                <a:latin typeface="Arial Black" panose="020B0A040201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2232865" y="1597645"/>
            <a:ext cx="6631755" cy="494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 Box 5"/>
          <p:cNvSpPr txBox="1">
            <a:spLocks noChangeArrowheads="1"/>
          </p:cNvSpPr>
          <p:nvPr/>
        </p:nvSpPr>
        <p:spPr bwMode="auto">
          <a:xfrm>
            <a:off x="2226505" y="1181556"/>
            <a:ext cx="608013"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0" b="0" i="0" u="none" strike="noStrike" cap="none" normalizeH="0" baseline="0" dirty="0" smtClean="0">
                <a:ln>
                  <a:noFill/>
                </a:ln>
                <a:solidFill>
                  <a:srgbClr val="595959"/>
                </a:solidFill>
                <a:effectLst/>
                <a:latin typeface="Arial Black" panose="020B0A040201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
        <p:nvSpPr>
          <p:cNvPr id="18" name="Rectangle 17"/>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2nd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9" name="Subtitle 2"/>
          <p:cNvSpPr>
            <a:spLocks noGrp="1"/>
          </p:cNvSpPr>
          <p:nvPr>
            <p:ph type="subTitle" idx="1"/>
          </p:nvPr>
        </p:nvSpPr>
        <p:spPr>
          <a:xfrm>
            <a:off x="-1" y="1474967"/>
            <a:ext cx="1919227" cy="626918"/>
          </a:xfrm>
        </p:spPr>
        <p:txBody>
          <a:bodyPr>
            <a:noAutofit/>
          </a:bodyPr>
          <a:lstStyle/>
          <a:p>
            <a:r>
              <a:rPr lang="en-GB" sz="3300" b="1" dirty="0" smtClean="0">
                <a:solidFill>
                  <a:schemeClr val="bg1"/>
                </a:solidFill>
              </a:rPr>
              <a:t>BAPTISED</a:t>
            </a:r>
            <a:endParaRPr lang="en-IE" sz="3300" b="1" dirty="0">
              <a:solidFill>
                <a:schemeClr val="bg1"/>
              </a:solidFill>
            </a:endParaRPr>
          </a:p>
        </p:txBody>
      </p:sp>
    </p:spTree>
    <p:extLst>
      <p:ext uri="{BB962C8B-B14F-4D97-AF65-F5344CB8AC3E}">
        <p14:creationId xmlns:p14="http://schemas.microsoft.com/office/powerpoint/2010/main" val="370001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83126" y="-49610"/>
            <a:ext cx="2232626"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32865" y="6032838"/>
            <a:ext cx="6631755" cy="523220"/>
          </a:xfrm>
          <a:prstGeom prst="rect">
            <a:avLst/>
          </a:prstGeom>
          <a:noFill/>
        </p:spPr>
        <p:txBody>
          <a:bodyPr wrap="square" rtlCol="0">
            <a:spAutoFit/>
          </a:bodyPr>
          <a:lstStyle/>
          <a:p>
            <a:pPr marL="342900" indent="-342900">
              <a:buFont typeface="Wingdings 2" panose="05020102010507070707" pitchFamily="18" charset="2"/>
              <a:buChar char=""/>
            </a:pPr>
            <a:r>
              <a:rPr lang="en-GB" sz="2000" b="1" i="1" dirty="0" smtClean="0"/>
              <a:t>What </a:t>
            </a:r>
            <a:r>
              <a:rPr lang="en-GB" sz="2000" b="1" i="1" dirty="0"/>
              <a:t>is </a:t>
            </a:r>
            <a:r>
              <a:rPr lang="en-GB" sz="2000" b="1" i="1" dirty="0" smtClean="0"/>
              <a:t>the Word of God saying to you today?</a:t>
            </a:r>
            <a:endParaRPr lang="en-GB" sz="2000" b="1" dirty="0"/>
          </a:p>
          <a:p>
            <a:endParaRPr lang="en-GB" sz="800" dirty="0"/>
          </a:p>
        </p:txBody>
      </p:sp>
      <p:pic>
        <p:nvPicPr>
          <p:cNvPr id="4098"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 Box 4"/>
          <p:cNvSpPr txBox="1">
            <a:spLocks noChangeArrowheads="1"/>
          </p:cNvSpPr>
          <p:nvPr/>
        </p:nvSpPr>
        <p:spPr bwMode="auto">
          <a:xfrm>
            <a:off x="2329869" y="1180294"/>
            <a:ext cx="6437746" cy="4532001"/>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r>
              <a:rPr lang="en-GB" dirty="0"/>
              <a:t>The beginning of the Good News about Jesus Christ, the Son of God. It is written in the book of the prophet Isaiah:</a:t>
            </a:r>
          </a:p>
          <a:p>
            <a:r>
              <a:rPr lang="en-GB" dirty="0"/>
              <a:t>Look, I am going to send my messenger before you;</a:t>
            </a:r>
          </a:p>
          <a:p>
            <a:r>
              <a:rPr lang="en-GB" dirty="0"/>
              <a:t>he will prepare your way.</a:t>
            </a:r>
          </a:p>
          <a:p>
            <a:r>
              <a:rPr lang="en-GB" dirty="0"/>
              <a:t>A voice cries in the wilderness:</a:t>
            </a:r>
          </a:p>
          <a:p>
            <a:r>
              <a:rPr lang="en-GB" dirty="0"/>
              <a:t>Prepare a way for the Lord, make his paths straight.</a:t>
            </a:r>
          </a:p>
          <a:p>
            <a:r>
              <a:rPr lang="en-GB" dirty="0"/>
              <a:t> </a:t>
            </a:r>
          </a:p>
          <a:p>
            <a:r>
              <a:rPr lang="en-GB" dirty="0"/>
              <a:t>And so it was that John the Baptist appeared in the wilderness, proclaiming a baptism of repentance for the forgiveness of sins. All Judaea and all the people of Jerusalem made their way to him, and as they were baptised by him in the river Jordan they confessed their sins. John wore a garment of camel-skin, and he lived on locusts and wild honey. In the course of his preaching he said, ‘Someone is following me, someone who is more powerful than I am, and I am not fit to kneel down and undo the strap of his sandals. I have baptised you with water, but he will baptise you with the Holy Spirit</a:t>
            </a:r>
            <a:r>
              <a:rPr lang="en-GB" dirty="0" smtClean="0"/>
              <a:t>.’</a:t>
            </a:r>
            <a:r>
              <a:rPr lang="en-GB" dirty="0"/>
              <a:t> </a:t>
            </a:r>
          </a:p>
        </p:txBody>
      </p:sp>
      <p:sp>
        <p:nvSpPr>
          <p:cNvPr id="14" name="Rectangle 13"/>
          <p:cNvSpPr/>
          <p:nvPr/>
        </p:nvSpPr>
        <p:spPr>
          <a:xfrm>
            <a:off x="2232865" y="1089642"/>
            <a:ext cx="6631755" cy="4746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
        <p:nvSpPr>
          <p:cNvPr id="17" name="Rectangle 16"/>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2nd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8" name="Subtitle 2"/>
          <p:cNvSpPr>
            <a:spLocks noGrp="1"/>
          </p:cNvSpPr>
          <p:nvPr>
            <p:ph type="subTitle" idx="1"/>
          </p:nvPr>
        </p:nvSpPr>
        <p:spPr>
          <a:xfrm>
            <a:off x="-1" y="1474967"/>
            <a:ext cx="1919227" cy="626918"/>
          </a:xfrm>
        </p:spPr>
        <p:txBody>
          <a:bodyPr>
            <a:noAutofit/>
          </a:bodyPr>
          <a:lstStyle/>
          <a:p>
            <a:r>
              <a:rPr lang="en-GB" sz="3300" b="1" dirty="0" smtClean="0">
                <a:solidFill>
                  <a:schemeClr val="bg1"/>
                </a:solidFill>
              </a:rPr>
              <a:t>BAPTISED</a:t>
            </a:r>
            <a:endParaRPr lang="en-IE" sz="3300" b="1" dirty="0">
              <a:solidFill>
                <a:schemeClr val="bg1"/>
              </a:solidFill>
            </a:endParaRPr>
          </a:p>
        </p:txBody>
      </p:sp>
    </p:spTree>
    <p:extLst>
      <p:ext uri="{BB962C8B-B14F-4D97-AF65-F5344CB8AC3E}">
        <p14:creationId xmlns:p14="http://schemas.microsoft.com/office/powerpoint/2010/main" val="302687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101600" y="-49610"/>
            <a:ext cx="2251099"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4098"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2232865" y="6186815"/>
            <a:ext cx="6631755" cy="400110"/>
          </a:xfrm>
          <a:prstGeom prst="rect">
            <a:avLst/>
          </a:prstGeom>
          <a:noFill/>
        </p:spPr>
        <p:txBody>
          <a:bodyPr wrap="square" rtlCol="0">
            <a:spAutoFit/>
          </a:bodyPr>
          <a:lstStyle/>
          <a:p>
            <a:pPr marL="342900" indent="-342900">
              <a:buFont typeface="Wingdings 2" panose="05020102010507070707" pitchFamily="18" charset="2"/>
              <a:buChar char=""/>
            </a:pPr>
            <a:r>
              <a:rPr lang="en-GB" sz="2000" b="1" dirty="0" smtClean="0"/>
              <a:t>What are you </a:t>
            </a:r>
            <a:r>
              <a:rPr lang="en-GB" sz="2000" b="1" i="1" dirty="0" smtClean="0"/>
              <a:t>noticing about the image? </a:t>
            </a:r>
            <a:endParaRPr lang="en-GB" sz="2000" b="1" dirty="0"/>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
        <p:nvSpPr>
          <p:cNvPr id="18" name="Rectangle 17"/>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2nd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9" name="Subtitle 2"/>
          <p:cNvSpPr>
            <a:spLocks noGrp="1"/>
          </p:cNvSpPr>
          <p:nvPr>
            <p:ph type="subTitle" idx="1"/>
          </p:nvPr>
        </p:nvSpPr>
        <p:spPr>
          <a:xfrm>
            <a:off x="-1" y="1474967"/>
            <a:ext cx="1919227" cy="626918"/>
          </a:xfrm>
        </p:spPr>
        <p:txBody>
          <a:bodyPr>
            <a:noAutofit/>
          </a:bodyPr>
          <a:lstStyle/>
          <a:p>
            <a:r>
              <a:rPr lang="en-GB" sz="3300" b="1" dirty="0" smtClean="0">
                <a:solidFill>
                  <a:schemeClr val="bg1"/>
                </a:solidFill>
              </a:rPr>
              <a:t>BAPTISED</a:t>
            </a:r>
            <a:endParaRPr lang="en-IE" sz="3300" b="1" dirty="0">
              <a:solidFill>
                <a:schemeClr val="bg1"/>
              </a:solidFill>
            </a:endParaRPr>
          </a:p>
        </p:txBody>
      </p:sp>
      <p:pic>
        <p:nvPicPr>
          <p:cNvPr id="20" name="Picture 3" descr="Free Splashing Splash photo and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562" y="1465004"/>
            <a:ext cx="6579058" cy="435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9360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64654" y="-49610"/>
            <a:ext cx="2214154"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4098"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2253625" y="1994044"/>
            <a:ext cx="6631755" cy="3139321"/>
          </a:xfrm>
          <a:prstGeom prst="rect">
            <a:avLst/>
          </a:prstGeom>
          <a:noFill/>
        </p:spPr>
        <p:txBody>
          <a:bodyPr wrap="square" rtlCol="0">
            <a:spAutoFit/>
          </a:bodyPr>
          <a:lstStyle/>
          <a:p>
            <a:endParaRPr lang="en-GB" dirty="0" smtClean="0"/>
          </a:p>
          <a:p>
            <a:pPr marL="342900" indent="-342900">
              <a:buFont typeface="Wingdings 2" panose="05020102010507070707" pitchFamily="18" charset="2"/>
              <a:buChar char=""/>
            </a:pPr>
            <a:r>
              <a:rPr lang="en-GB" sz="2000" b="1" i="1" dirty="0" smtClean="0"/>
              <a:t>John </a:t>
            </a:r>
            <a:r>
              <a:rPr lang="en-GB" sz="2000" b="1" i="1" dirty="0"/>
              <a:t>preaches about the power of baptism - What does being baptised mean to you</a:t>
            </a:r>
            <a:r>
              <a:rPr lang="en-GB" sz="2000" b="1" i="1" dirty="0" smtClean="0"/>
              <a:t>?</a:t>
            </a:r>
            <a:endParaRPr lang="en-GB" b="1" dirty="0"/>
          </a:p>
          <a:p>
            <a:pPr marL="342900" indent="-342900">
              <a:buFont typeface="Wingdings 2" panose="05020102010507070707" pitchFamily="18" charset="2"/>
              <a:buChar char=""/>
            </a:pPr>
            <a:endParaRPr lang="en-GB" sz="2000" b="1" dirty="0" smtClean="0"/>
          </a:p>
          <a:p>
            <a:pPr marL="342900" indent="-342900">
              <a:buFont typeface="Wingdings 2" panose="05020102010507070707" pitchFamily="18" charset="2"/>
              <a:buChar char=""/>
            </a:pPr>
            <a:r>
              <a:rPr lang="en-GB" sz="2000" b="1" i="1" dirty="0" smtClean="0"/>
              <a:t>How </a:t>
            </a:r>
            <a:r>
              <a:rPr lang="en-GB" sz="2000" b="1" i="1" dirty="0"/>
              <a:t>has the Spirit of your baptism been active in your life and your relationships with others? </a:t>
            </a:r>
            <a:endParaRPr lang="en-GB" sz="2000" b="1" dirty="0"/>
          </a:p>
          <a:p>
            <a:pPr marL="342900" indent="-342900">
              <a:buFont typeface="Wingdings 2" panose="05020102010507070707" pitchFamily="18" charset="2"/>
              <a:buChar char=""/>
            </a:pPr>
            <a:endParaRPr lang="en-GB" sz="2000" b="1" i="1" dirty="0" smtClean="0"/>
          </a:p>
          <a:p>
            <a:pPr marL="342900" indent="-342900">
              <a:buFont typeface="Wingdings 2" panose="05020102010507070707" pitchFamily="18" charset="2"/>
              <a:buChar char=""/>
            </a:pPr>
            <a:r>
              <a:rPr lang="en-GB" sz="2000" b="1" i="1" dirty="0" smtClean="0"/>
              <a:t>How </a:t>
            </a:r>
            <a:r>
              <a:rPr lang="en-GB" sz="2000" b="1" i="1" dirty="0"/>
              <a:t>can you activate your response to the call of your baptism during this time of Advent?</a:t>
            </a:r>
            <a:endParaRPr lang="en-GB" sz="2000" b="1" dirty="0"/>
          </a:p>
          <a:p>
            <a:pPr marL="342900" indent="-342900">
              <a:buFont typeface="Wingdings 2" panose="05020102010507070707" pitchFamily="18" charset="2"/>
              <a:buChar char=""/>
            </a:pPr>
            <a:endParaRPr lang="en-GB" sz="2000" b="1" dirty="0"/>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
        <p:nvSpPr>
          <p:cNvPr id="16" name="Rectangle 15"/>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2nd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7" name="Subtitle 2"/>
          <p:cNvSpPr>
            <a:spLocks noGrp="1"/>
          </p:cNvSpPr>
          <p:nvPr>
            <p:ph type="subTitle" idx="1"/>
          </p:nvPr>
        </p:nvSpPr>
        <p:spPr>
          <a:xfrm>
            <a:off x="-1" y="1474967"/>
            <a:ext cx="1919227" cy="626918"/>
          </a:xfrm>
        </p:spPr>
        <p:txBody>
          <a:bodyPr>
            <a:noAutofit/>
          </a:bodyPr>
          <a:lstStyle/>
          <a:p>
            <a:r>
              <a:rPr lang="en-GB" sz="3300" b="1" dirty="0" smtClean="0">
                <a:solidFill>
                  <a:schemeClr val="bg1"/>
                </a:solidFill>
              </a:rPr>
              <a:t>BAPTISED</a:t>
            </a:r>
            <a:endParaRPr lang="en-IE" sz="3300" b="1" dirty="0">
              <a:solidFill>
                <a:schemeClr val="bg1"/>
              </a:solidFill>
            </a:endParaRPr>
          </a:p>
        </p:txBody>
      </p:sp>
    </p:spTree>
    <p:extLst>
      <p:ext uri="{BB962C8B-B14F-4D97-AF65-F5344CB8AC3E}">
        <p14:creationId xmlns:p14="http://schemas.microsoft.com/office/powerpoint/2010/main" val="257705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2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20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animEffect transition="in" filter="fade">
                                      <p:cBhvr>
                                        <p:cTn id="17"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0" y="-49610"/>
            <a:ext cx="2149499"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pray</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32013" y="1012870"/>
            <a:ext cx="6653367" cy="369332"/>
          </a:xfrm>
          <a:prstGeom prst="rect">
            <a:avLst/>
          </a:prstGeom>
          <a:noFill/>
        </p:spPr>
        <p:txBody>
          <a:bodyPr wrap="square" rtlCol="0">
            <a:spAutoFit/>
          </a:bodyPr>
          <a:lstStyle/>
          <a:p>
            <a:pPr lvl="0" algn="just" eaLnBrk="0" fontAlgn="base" hangingPunct="0">
              <a:spcBef>
                <a:spcPct val="0"/>
              </a:spcBef>
              <a:spcAft>
                <a:spcPct val="0"/>
              </a:spcAft>
            </a:pPr>
            <a:r>
              <a:rPr lang="en-IE" altLang="en-US" i="1" spc="-50" dirty="0">
                <a:solidFill>
                  <a:srgbClr val="000000"/>
                </a:solidFill>
                <a:latin typeface="Calibri" panose="020F0502020204030204" pitchFamily="34" charset="0"/>
              </a:rPr>
              <a:t>This week our time of prayer invites us to </a:t>
            </a:r>
            <a:r>
              <a:rPr lang="en-IE" altLang="en-US" i="1" spc="-50" dirty="0" smtClean="0">
                <a:solidFill>
                  <a:srgbClr val="000000"/>
                </a:solidFill>
                <a:latin typeface="Calibri" panose="020F0502020204030204" pitchFamily="34" charset="0"/>
              </a:rPr>
              <a:t>engage again with our baptism...</a:t>
            </a:r>
            <a:endParaRPr lang="en-IE" altLang="en-US" i="1" spc="-50" dirty="0">
              <a:solidFill>
                <a:srgbClr val="000000"/>
              </a:solidFill>
              <a:latin typeface="Calibri" panose="020F0502020204030204" pitchFamily="34" charset="0"/>
            </a:endParaRPr>
          </a:p>
        </p:txBody>
      </p:sp>
      <p:pic>
        <p:nvPicPr>
          <p:cNvPr id="5122"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38771" t="36775" r="31387" b="33276"/>
          <a:stretch>
            <a:fillRect/>
          </a:stretch>
        </p:blipFill>
        <p:spPr bwMode="auto">
          <a:xfrm>
            <a:off x="2232013" y="186316"/>
            <a:ext cx="900000" cy="8314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3"/>
          <p:cNvSpPr txBox="1">
            <a:spLocks noChangeArrowheads="1"/>
          </p:cNvSpPr>
          <p:nvPr/>
        </p:nvSpPr>
        <p:spPr bwMode="auto">
          <a:xfrm>
            <a:off x="2248763" y="1474967"/>
            <a:ext cx="6636615" cy="42308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en-GB" sz="1600" i="1" dirty="0">
                <a:solidFill>
                  <a:srgbClr val="7F6D8E"/>
                </a:solidFill>
              </a:rPr>
              <a:t>Take a moment to be still, sit comfortably, and focus your awareness on our God-with-us.  If it helps, you may wish to close your eyes…</a:t>
            </a:r>
            <a:endParaRPr lang="en-GB" sz="1600" dirty="0">
              <a:solidFill>
                <a:srgbClr val="7F6D8E"/>
              </a:solidFill>
            </a:endParaRPr>
          </a:p>
          <a:p>
            <a:r>
              <a:rPr lang="en-GB" sz="500" i="1" dirty="0">
                <a:solidFill>
                  <a:srgbClr val="7F6D8E"/>
                </a:solidFill>
              </a:rPr>
              <a:t> </a:t>
            </a:r>
            <a:endParaRPr lang="en-GB" sz="500" dirty="0">
              <a:solidFill>
                <a:srgbClr val="7F6D8E"/>
              </a:solidFill>
            </a:endParaRPr>
          </a:p>
          <a:p>
            <a:r>
              <a:rPr lang="en-GB" sz="1600" i="1" dirty="0">
                <a:solidFill>
                  <a:srgbClr val="7F6D8E"/>
                </a:solidFill>
              </a:rPr>
              <a:t>What do you remember about your baptism?.. Your godparents… the church you were baptised in… perhaps you have seen photos and can picture the scene?..</a:t>
            </a:r>
            <a:endParaRPr lang="en-GB" sz="1600" dirty="0">
              <a:solidFill>
                <a:srgbClr val="7F6D8E"/>
              </a:solidFill>
            </a:endParaRPr>
          </a:p>
          <a:p>
            <a:r>
              <a:rPr lang="en-GB" sz="500" i="1" dirty="0">
                <a:solidFill>
                  <a:srgbClr val="7F6D8E"/>
                </a:solidFill>
              </a:rPr>
              <a:t> </a:t>
            </a:r>
            <a:endParaRPr lang="en-GB" sz="500" dirty="0">
              <a:solidFill>
                <a:srgbClr val="7F6D8E"/>
              </a:solidFill>
            </a:endParaRPr>
          </a:p>
          <a:p>
            <a:r>
              <a:rPr lang="en-GB" sz="1600" i="1" dirty="0">
                <a:solidFill>
                  <a:srgbClr val="7F6D8E"/>
                </a:solidFill>
              </a:rPr>
              <a:t>When you were baptised, the priest, your parents and godparents were invited to make the sign of the cross on your forehead….</a:t>
            </a:r>
            <a:endParaRPr lang="en-GB" sz="1600" dirty="0">
              <a:solidFill>
                <a:srgbClr val="7F6D8E"/>
              </a:solidFill>
            </a:endParaRPr>
          </a:p>
          <a:p>
            <a:r>
              <a:rPr lang="en-GB" sz="500" i="1" dirty="0">
                <a:solidFill>
                  <a:srgbClr val="7F6D8E"/>
                </a:solidFill>
              </a:rPr>
              <a:t> </a:t>
            </a:r>
            <a:endParaRPr lang="en-GB" sz="500" dirty="0">
              <a:solidFill>
                <a:srgbClr val="7F6D8E"/>
              </a:solidFill>
            </a:endParaRPr>
          </a:p>
          <a:p>
            <a:r>
              <a:rPr lang="en-GB" sz="1600" i="1" dirty="0">
                <a:solidFill>
                  <a:srgbClr val="7F6D8E"/>
                </a:solidFill>
              </a:rPr>
              <a:t>This is a sign that marks us out as belonging to the community of Jesus Christ… </a:t>
            </a:r>
            <a:endParaRPr lang="en-GB" sz="1600" dirty="0">
              <a:solidFill>
                <a:srgbClr val="7F6D8E"/>
              </a:solidFill>
            </a:endParaRPr>
          </a:p>
          <a:p>
            <a:r>
              <a:rPr lang="en-GB" sz="500" i="1" dirty="0">
                <a:solidFill>
                  <a:srgbClr val="7F6D8E"/>
                </a:solidFill>
              </a:rPr>
              <a:t> </a:t>
            </a:r>
            <a:endParaRPr lang="en-GB" sz="500" dirty="0">
              <a:solidFill>
                <a:srgbClr val="7F6D8E"/>
              </a:solidFill>
            </a:endParaRPr>
          </a:p>
          <a:p>
            <a:r>
              <a:rPr lang="en-GB" sz="1600" i="1" dirty="0">
                <a:solidFill>
                  <a:srgbClr val="7F6D8E"/>
                </a:solidFill>
              </a:rPr>
              <a:t>I now invite you to do the same and slowly trace the sign of the cross on your own forehead…</a:t>
            </a:r>
            <a:endParaRPr lang="en-GB" sz="1600" dirty="0">
              <a:solidFill>
                <a:srgbClr val="7F6D8E"/>
              </a:solidFill>
            </a:endParaRPr>
          </a:p>
          <a:p>
            <a:r>
              <a:rPr lang="en-GB" sz="500" i="1" dirty="0">
                <a:solidFill>
                  <a:srgbClr val="7F6D8E"/>
                </a:solidFill>
              </a:rPr>
              <a:t> </a:t>
            </a:r>
            <a:endParaRPr lang="en-GB" sz="500" dirty="0">
              <a:solidFill>
                <a:srgbClr val="7F6D8E"/>
              </a:solidFill>
            </a:endParaRPr>
          </a:p>
          <a:p>
            <a:r>
              <a:rPr lang="en-GB" sz="1600" i="1" dirty="0">
                <a:solidFill>
                  <a:srgbClr val="7F6D8E"/>
                </a:solidFill>
              </a:rPr>
              <a:t>Be aware of what it means for you to be a member of Christ’s family…</a:t>
            </a:r>
            <a:endParaRPr lang="en-GB" sz="1600" dirty="0">
              <a:solidFill>
                <a:srgbClr val="7F6D8E"/>
              </a:solidFill>
            </a:endParaRPr>
          </a:p>
          <a:p>
            <a:r>
              <a:rPr lang="en-GB" sz="500" i="1" dirty="0">
                <a:solidFill>
                  <a:srgbClr val="7F6D8E"/>
                </a:solidFill>
              </a:rPr>
              <a:t> </a:t>
            </a:r>
            <a:endParaRPr lang="en-GB" sz="500" dirty="0">
              <a:solidFill>
                <a:srgbClr val="7F6D8E"/>
              </a:solidFill>
            </a:endParaRPr>
          </a:p>
          <a:p>
            <a:r>
              <a:rPr lang="en-GB" sz="1600" i="1" dirty="0">
                <a:solidFill>
                  <a:srgbClr val="7F6D8E"/>
                </a:solidFill>
              </a:rPr>
              <a:t>In what ways do you… can you… will you… be an active member? What might Jesus be calling you to?</a:t>
            </a:r>
            <a:endParaRPr lang="en-GB" sz="1600" dirty="0">
              <a:solidFill>
                <a:srgbClr val="7F6D8E"/>
              </a:solidFill>
            </a:endParaRPr>
          </a:p>
          <a:p>
            <a:r>
              <a:rPr lang="en-GB" sz="500" dirty="0"/>
              <a:t> </a:t>
            </a:r>
          </a:p>
          <a:p>
            <a:r>
              <a:rPr lang="en-GB" sz="1600" dirty="0">
                <a:solidFill>
                  <a:srgbClr val="796688"/>
                </a:solidFill>
              </a:rPr>
              <a:t> </a:t>
            </a:r>
            <a:r>
              <a:rPr kumimoji="0" lang="en-IE" altLang="en-US" sz="1600" b="0" i="1" u="none" strike="noStrike" cap="none" normalizeH="0" baseline="0" dirty="0" smtClean="0">
                <a:ln>
                  <a:noFill/>
                </a:ln>
                <a:solidFill>
                  <a:srgbClr val="796688"/>
                </a:solidFill>
                <a:effectLst/>
                <a:latin typeface="Calibri" panose="020F0502020204030204" pitchFamily="34" charset="0"/>
              </a:rPr>
              <a:t>Is </a:t>
            </a:r>
            <a:r>
              <a:rPr kumimoji="0" lang="en-IE" altLang="en-US" sz="1600" b="0" i="1" u="none" strike="noStrike" cap="none" normalizeH="0" baseline="0" dirty="0" smtClean="0">
                <a:ln>
                  <a:noFill/>
                </a:ln>
                <a:solidFill>
                  <a:srgbClr val="796688"/>
                </a:solidFill>
                <a:effectLst/>
                <a:latin typeface="Calibri" panose="020F0502020204030204" pitchFamily="34" charset="0"/>
              </a:rPr>
              <a:t>there something you want to take with you from the time of prayer?</a:t>
            </a:r>
          </a:p>
        </p:txBody>
      </p:sp>
      <p:sp>
        <p:nvSpPr>
          <p:cNvPr id="7" name="Rectangle 6"/>
          <p:cNvSpPr/>
          <p:nvPr/>
        </p:nvSpPr>
        <p:spPr>
          <a:xfrm>
            <a:off x="2232013" y="5821189"/>
            <a:ext cx="6653365" cy="923330"/>
          </a:xfrm>
          <a:prstGeom prst="rect">
            <a:avLst/>
          </a:prstGeom>
        </p:spPr>
        <p:txBody>
          <a:bodyPr wrap="square">
            <a:spAutoFit/>
          </a:bodyPr>
          <a:lstStyle/>
          <a:p>
            <a:pPr lvl="0" algn="just" eaLnBrk="0" fontAlgn="base" hangingPunct="0">
              <a:spcBef>
                <a:spcPct val="0"/>
              </a:spcBef>
              <a:spcAft>
                <a:spcPct val="0"/>
              </a:spcAft>
            </a:pPr>
            <a:r>
              <a:rPr lang="en-IE" altLang="en-US" i="1" dirty="0">
                <a:solidFill>
                  <a:srgbClr val="000000"/>
                </a:solidFill>
                <a:latin typeface="Calibri" panose="020F0502020204030204" pitchFamily="34" charset="0"/>
              </a:rPr>
              <a:t>We give thanks for our time of prayer as we say: </a:t>
            </a:r>
            <a:r>
              <a:rPr lang="en-IE" altLang="en-US" b="1" i="1" dirty="0">
                <a:solidFill>
                  <a:srgbClr val="000000"/>
                </a:solidFill>
                <a:latin typeface="Calibri" panose="020F0502020204030204" pitchFamily="34" charset="0"/>
              </a:rPr>
              <a:t>Glory be to the Father, and to the Son, and to the Holy Spirit, as it was in the beginning, is now and ever shall be, world without end. Amen.</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
        <p:nvSpPr>
          <p:cNvPr id="15" name="Rectangle 14"/>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2nd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7" name="Subtitle 2"/>
          <p:cNvSpPr txBox="1">
            <a:spLocks/>
          </p:cNvSpPr>
          <p:nvPr/>
        </p:nvSpPr>
        <p:spPr>
          <a:xfrm>
            <a:off x="-1" y="1474967"/>
            <a:ext cx="1919227" cy="6269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300" b="1" smtClean="0">
                <a:solidFill>
                  <a:schemeClr val="bg1"/>
                </a:solidFill>
              </a:rPr>
              <a:t>BAPTISED</a:t>
            </a:r>
            <a:endParaRPr lang="en-IE" sz="3300" b="1" dirty="0">
              <a:solidFill>
                <a:schemeClr val="bg1"/>
              </a:solidFill>
            </a:endParaRPr>
          </a:p>
        </p:txBody>
      </p:sp>
    </p:spTree>
    <p:extLst>
      <p:ext uri="{BB962C8B-B14F-4D97-AF65-F5344CB8AC3E}">
        <p14:creationId xmlns:p14="http://schemas.microsoft.com/office/powerpoint/2010/main" val="8531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92364" y="-49610"/>
            <a:ext cx="2241863"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act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24371" y="1012869"/>
            <a:ext cx="6661009" cy="1059777"/>
          </a:xfrm>
          <a:prstGeom prst="rect">
            <a:avLst/>
          </a:prstGeom>
          <a:noFill/>
        </p:spPr>
        <p:txBody>
          <a:bodyPr wrap="square" rtlCol="0">
            <a:spAutoFit/>
          </a:bodyPr>
          <a:lstStyle/>
          <a:p>
            <a:pPr marR="0" algn="just">
              <a:lnSpc>
                <a:spcPct val="119000"/>
              </a:lnSpc>
              <a:spcBef>
                <a:spcPts val="0"/>
              </a:spcBef>
              <a:spcAft>
                <a:spcPts val="0"/>
              </a:spcAft>
            </a:pPr>
            <a:r>
              <a:rPr lang="en-GB" i="1" kern="1400" dirty="0">
                <a:solidFill>
                  <a:srgbClr val="000000"/>
                </a:solidFill>
                <a:latin typeface="Calibri" panose="020F0502020204030204" pitchFamily="34" charset="0"/>
              </a:rPr>
              <a:t>Having listened to the Scriptures, yourself and each other, as well as encountering God in prayer, is there something you feel you might do in response?</a:t>
            </a:r>
            <a:endParaRPr lang="en-GB" sz="1400" kern="1400" dirty="0" smtClean="0">
              <a:ln>
                <a:noFill/>
              </a:ln>
              <a:solidFill>
                <a:srgbClr val="000000"/>
              </a:solidFill>
              <a:effectLst/>
              <a:latin typeface="Calibri" panose="020F0502020204030204" pitchFamily="34" charset="0"/>
            </a:endParaRPr>
          </a:p>
        </p:txBody>
      </p:sp>
      <p:pic>
        <p:nvPicPr>
          <p:cNvPr id="6146"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19846" t="68391" r="49983" b="1520"/>
          <a:stretch>
            <a:fillRect/>
          </a:stretch>
        </p:blipFill>
        <p:spPr bwMode="auto">
          <a:xfrm>
            <a:off x="2224371" y="198429"/>
            <a:ext cx="900000" cy="8293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2331384" y="2373503"/>
            <a:ext cx="6446982" cy="3608167"/>
          </a:xfrm>
          <a:prstGeom prst="rect">
            <a:avLst/>
          </a:prstGeom>
        </p:spPr>
        <p:txBody>
          <a:bodyPr wrap="square">
            <a:spAutoFit/>
          </a:bodyPr>
          <a:lstStyle/>
          <a:p>
            <a:pPr marL="342900" indent="-342900">
              <a:lnSpc>
                <a:spcPct val="119000"/>
              </a:lnSpc>
              <a:buFont typeface="Wingdings" panose="05000000000000000000" pitchFamily="2" charset="2"/>
              <a:buChar char="F"/>
            </a:pPr>
            <a:r>
              <a:rPr lang="en-GB" sz="2400" kern="1400" dirty="0" smtClean="0">
                <a:solidFill>
                  <a:srgbClr val="000000"/>
                </a:solidFill>
                <a:latin typeface="Calibri" panose="020F0502020204030204" pitchFamily="34" charset="0"/>
              </a:rPr>
              <a:t>Bless yourself with water each day this week as a reminder that you are baptised</a:t>
            </a:r>
            <a:endParaRPr lang="en-GB" sz="2400" kern="1400" dirty="0" smtClean="0">
              <a:solidFill>
                <a:srgbClr val="000000"/>
              </a:solidFill>
              <a:latin typeface="Calibri" panose="020F0502020204030204" pitchFamily="34" charset="0"/>
            </a:endParaRPr>
          </a:p>
          <a:p>
            <a:pPr>
              <a:lnSpc>
                <a:spcPct val="119000"/>
              </a:lnSpc>
            </a:pPr>
            <a:endParaRPr lang="en-GB" sz="2400" kern="1400" dirty="0" smtClean="0">
              <a:solidFill>
                <a:srgbClr val="000000"/>
              </a:solidFill>
              <a:latin typeface="Calibri" panose="020F0502020204030204" pitchFamily="34" charset="0"/>
            </a:endParaRPr>
          </a:p>
          <a:p>
            <a:pPr marL="342900" indent="-342900">
              <a:lnSpc>
                <a:spcPct val="119000"/>
              </a:lnSpc>
              <a:buFont typeface="Wingdings" panose="05000000000000000000" pitchFamily="2" charset="2"/>
              <a:buChar char="F"/>
            </a:pPr>
            <a:r>
              <a:rPr lang="en-GB" sz="2400" kern="1400" dirty="0" smtClean="0">
                <a:solidFill>
                  <a:srgbClr val="000000"/>
                </a:solidFill>
                <a:latin typeface="Calibri" panose="020F0502020204030204" pitchFamily="34" charset="0"/>
              </a:rPr>
              <a:t>Think of something you can do this Advent (and beyond) to put your baptism into action</a:t>
            </a:r>
            <a:endParaRPr lang="en-GB" sz="2400" kern="1400" dirty="0" smtClean="0">
              <a:solidFill>
                <a:srgbClr val="000000"/>
              </a:solidFill>
              <a:latin typeface="Calibri" panose="020F0502020204030204" pitchFamily="34" charset="0"/>
            </a:endParaRPr>
          </a:p>
          <a:p>
            <a:pPr marL="342900" indent="-342900">
              <a:lnSpc>
                <a:spcPct val="119000"/>
              </a:lnSpc>
              <a:buFont typeface="Wingdings" panose="05000000000000000000" pitchFamily="2" charset="2"/>
              <a:buChar char="F"/>
            </a:pPr>
            <a:endParaRPr lang="en-GB" sz="2400" kern="1400" dirty="0" smtClean="0">
              <a:solidFill>
                <a:srgbClr val="000000"/>
              </a:solidFill>
              <a:latin typeface="Calibri" panose="020F0502020204030204" pitchFamily="34" charset="0"/>
            </a:endParaRPr>
          </a:p>
          <a:p>
            <a:pPr marL="342900" indent="-342900">
              <a:lnSpc>
                <a:spcPct val="119000"/>
              </a:lnSpc>
              <a:buFont typeface="Wingdings" panose="05000000000000000000" pitchFamily="2" charset="2"/>
              <a:buChar char="F"/>
            </a:pPr>
            <a:r>
              <a:rPr lang="en-GB" sz="2400" kern="1400" dirty="0" smtClean="0">
                <a:solidFill>
                  <a:srgbClr val="000000"/>
                </a:solidFill>
                <a:latin typeface="Calibri" panose="020F0502020204030204" pitchFamily="34" charset="0"/>
              </a:rPr>
              <a:t>Do something to prepare for the spiritual side of Christmas</a:t>
            </a:r>
            <a:endParaRPr lang="en-GB" sz="2400" kern="1400" dirty="0" smtClean="0">
              <a:ln>
                <a:noFill/>
              </a:ln>
              <a:solidFill>
                <a:srgbClr val="000000"/>
              </a:solidFill>
              <a:effectLst/>
              <a:latin typeface="Calibri" panose="020F0502020204030204"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
        <p:nvSpPr>
          <p:cNvPr id="13" name="Rectangle 12"/>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2nd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4" name="Subtitle 2"/>
          <p:cNvSpPr txBox="1">
            <a:spLocks/>
          </p:cNvSpPr>
          <p:nvPr/>
        </p:nvSpPr>
        <p:spPr>
          <a:xfrm>
            <a:off x="-1" y="1474967"/>
            <a:ext cx="1919227" cy="6269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300" b="1" smtClean="0">
                <a:solidFill>
                  <a:schemeClr val="bg1"/>
                </a:solidFill>
              </a:rPr>
              <a:t>BAPTISED</a:t>
            </a:r>
            <a:endParaRPr lang="en-IE" sz="3300" b="1" dirty="0">
              <a:solidFill>
                <a:schemeClr val="bg1"/>
              </a:solidFill>
            </a:endParaRPr>
          </a:p>
        </p:txBody>
      </p:sp>
    </p:spTree>
    <p:extLst>
      <p:ext uri="{BB962C8B-B14F-4D97-AF65-F5344CB8AC3E}">
        <p14:creationId xmlns:p14="http://schemas.microsoft.com/office/powerpoint/2010/main" val="336535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5606</TotalTime>
  <Words>486</Words>
  <Application>Microsoft Office PowerPoint</Application>
  <PresentationFormat>On-screen Show (4:3)</PresentationFormat>
  <Paragraphs>99</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Black</vt:lpstr>
      <vt:lpstr>Calibri</vt:lpstr>
      <vt:lpstr>Calibri Light</vt:lpstr>
      <vt:lpstr>Showcard Gothic</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Siney</dc:creator>
  <cp:lastModifiedBy>Peter Siney</cp:lastModifiedBy>
  <cp:revision>31</cp:revision>
  <dcterms:created xsi:type="dcterms:W3CDTF">2023-01-20T21:35:46Z</dcterms:created>
  <dcterms:modified xsi:type="dcterms:W3CDTF">2023-11-08T16:44:42Z</dcterms:modified>
</cp:coreProperties>
</file>