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2" r:id="rId5"/>
    <p:sldId id="263" r:id="rId6"/>
    <p:sldId id="264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D8E"/>
    <a:srgbClr val="796688"/>
    <a:srgbClr val="4D1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70" d="100"/>
          <a:sy n="70" d="100"/>
        </p:scale>
        <p:origin x="656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507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040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828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149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953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81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840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003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969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530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888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FED7-9AF9-4281-820B-CA5275D7DB91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C97E-15AE-4681-A680-944EA98045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09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/>
          <a:stretch>
            <a:fillRect/>
          </a:stretch>
        </p:blipFill>
        <p:spPr bwMode="auto">
          <a:xfrm>
            <a:off x="-1" y="-73891"/>
            <a:ext cx="2133601" cy="70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 descr="https://www.missionministry.ie/wp-content/uploads/sites/8/2021/09/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80" y="153284"/>
            <a:ext cx="2971355" cy="6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44" y="5639333"/>
            <a:ext cx="2633447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solidFill>
                  <a:schemeClr val="bg1"/>
                </a:solidFill>
                <a:latin typeface="Calibri" panose="020F0502020204030204" pitchFamily="34" charset="0"/>
              </a:rPr>
              <a:t>in preparation for:</a:t>
            </a:r>
            <a:endParaRPr lang="en-GB" sz="9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3rd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Sunday </a:t>
            </a:r>
            <a:endParaRPr lang="en-GB" sz="2800" b="1" kern="1400" spc="-1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2023</a:t>
            </a:r>
            <a:endParaRPr lang="en-GB" sz="900" kern="1400" spc="-1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03917" y="5880712"/>
            <a:ext cx="6759975" cy="626918"/>
          </a:xfrm>
        </p:spPr>
        <p:txBody>
          <a:bodyPr>
            <a:normAutofit fontScale="85000" lnSpcReduction="20000"/>
          </a:bodyPr>
          <a:lstStyle/>
          <a:p>
            <a:r>
              <a:rPr lang="en-GB" sz="5400" b="1" dirty="0" smtClean="0"/>
              <a:t>SENT</a:t>
            </a:r>
            <a:endParaRPr lang="en-IE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2"/>
          <a:stretch/>
        </p:blipFill>
        <p:spPr>
          <a:xfrm>
            <a:off x="73491" y="90001"/>
            <a:ext cx="1845736" cy="1313926"/>
          </a:xfrm>
          <a:prstGeom prst="rect">
            <a:avLst/>
          </a:prstGeom>
        </p:spPr>
      </p:pic>
      <p:pic>
        <p:nvPicPr>
          <p:cNvPr id="1028" name="Picture 4" descr="Free Signpost Direction photo and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39" y="1045112"/>
            <a:ext cx="6596130" cy="439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/>
          <a:stretch>
            <a:fillRect/>
          </a:stretch>
        </p:blipFill>
        <p:spPr bwMode="auto">
          <a:xfrm>
            <a:off x="-92364" y="-49610"/>
            <a:ext cx="2241863" cy="70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35204" y="187653"/>
            <a:ext cx="555017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sz="5400" b="1" dirty="0" smtClean="0">
                <a:solidFill>
                  <a:srgbClr val="000000"/>
                </a:solidFill>
                <a:latin typeface="Showcard Gothic" panose="04020904020102020604" pitchFamily="82" charset="0"/>
              </a:rPr>
              <a:t>GATHER</a:t>
            </a:r>
            <a:endParaRPr kumimoji="0" lang="en-IE" alt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howcard Gothic" panose="04020904020102020604" pitchFamily="82" charset="0"/>
            </a:endParaRPr>
          </a:p>
        </p:txBody>
      </p:sp>
      <p:pic>
        <p:nvPicPr>
          <p:cNvPr id="15" name="Picture 2" descr="Small Faith Sharing Group process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4005" r="65494" b="65941"/>
          <a:stretch>
            <a:fillRect/>
          </a:stretch>
        </p:blipFill>
        <p:spPr bwMode="auto">
          <a:xfrm>
            <a:off x="2232865" y="183641"/>
            <a:ext cx="900000" cy="83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2253" y="1993417"/>
            <a:ext cx="6285345" cy="199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2800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Take a moment to </a:t>
            </a:r>
            <a:r>
              <a:rPr lang="en-GB" sz="2800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greet </a:t>
            </a:r>
            <a:r>
              <a:rPr lang="en-GB" sz="28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each </a:t>
            </a:r>
            <a:r>
              <a:rPr lang="en-GB" sz="2800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other and share anything that has stayed with you </a:t>
            </a:r>
            <a:r>
              <a:rPr lang="en-GB" sz="2800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since last week</a:t>
            </a:r>
            <a:r>
              <a:rPr lang="en-GB" sz="2800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GB" sz="2000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0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2252" y="4840132"/>
            <a:ext cx="5980547" cy="111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9000"/>
              </a:lnSpc>
            </a:pPr>
            <a:r>
              <a:rPr lang="en-GB" sz="2800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pause for a moment </a:t>
            </a:r>
          </a:p>
          <a:p>
            <a:pPr algn="r">
              <a:lnSpc>
                <a:spcPct val="119000"/>
              </a:lnSpc>
            </a:pPr>
            <a:r>
              <a:rPr lang="en-GB" sz="2800" i="1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prepare to listen to </a:t>
            </a:r>
            <a:r>
              <a:rPr lang="en-GB" sz="2800" i="1" kern="1400" smtClean="0">
                <a:solidFill>
                  <a:srgbClr val="000000"/>
                </a:solidFill>
                <a:latin typeface="Calibri" panose="020F0502020204030204" pitchFamily="34" charset="0"/>
              </a:rPr>
              <a:t>God’s Word</a:t>
            </a:r>
            <a:endParaRPr lang="en-GB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4" y="5639333"/>
            <a:ext cx="2633447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solidFill>
                  <a:schemeClr val="bg1"/>
                </a:solidFill>
                <a:latin typeface="Calibri" panose="020F0502020204030204" pitchFamily="34" charset="0"/>
              </a:rPr>
              <a:t>in preparation for:</a:t>
            </a:r>
            <a:endParaRPr lang="en-GB" sz="9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3rd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Sunday </a:t>
            </a:r>
            <a:endParaRPr lang="en-GB" sz="2800" b="1" kern="1400" spc="-1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2023</a:t>
            </a:r>
            <a:endParaRPr lang="en-GB" sz="900" kern="1400" spc="-1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-1" y="1474967"/>
            <a:ext cx="1919227" cy="626918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SENT</a:t>
            </a:r>
            <a:endParaRPr lang="en-IE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2"/>
          <a:stretch/>
        </p:blipFill>
        <p:spPr>
          <a:xfrm>
            <a:off x="73491" y="90001"/>
            <a:ext cx="1845736" cy="13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/>
          <a:stretch>
            <a:fillRect/>
          </a:stretch>
        </p:blipFill>
        <p:spPr bwMode="auto">
          <a:xfrm>
            <a:off x="-29117" y="-73891"/>
            <a:ext cx="2133601" cy="70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4" name="Picture 2" descr="Small Faith Sharing Group process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3" t="3906" r="33006" b="66158"/>
          <a:stretch>
            <a:fillRect/>
          </a:stretch>
        </p:blipFill>
        <p:spPr bwMode="auto">
          <a:xfrm>
            <a:off x="2232865" y="187653"/>
            <a:ext cx="901475" cy="82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35204" y="187653"/>
            <a:ext cx="555017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anose="04020904020102020604" pitchFamily="82" charset="0"/>
              </a:rPr>
              <a:t>HEAR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2865" y="1012870"/>
            <a:ext cx="665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We listen now to words </a:t>
            </a:r>
            <a:r>
              <a:rPr lang="en-IE" altLang="en-US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from the prophet Isaiah   	            </a:t>
            </a:r>
            <a:r>
              <a:rPr lang="en-IE" alt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[Is 61:1-2, 10-11]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46036" y="1914980"/>
            <a:ext cx="6437746" cy="453200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The spirit of the Lord has been given to me,</a:t>
            </a:r>
          </a:p>
          <a:p>
            <a:r>
              <a:rPr lang="en-GB" sz="1600" dirty="0"/>
              <a:t>for the Lord has anointed me.</a:t>
            </a:r>
          </a:p>
          <a:p>
            <a:r>
              <a:rPr lang="en-GB" sz="1600" dirty="0"/>
              <a:t>He has sent me to bring good news to the poor,</a:t>
            </a:r>
          </a:p>
          <a:p>
            <a:r>
              <a:rPr lang="en-GB" sz="1600" dirty="0"/>
              <a:t>to bind up hearts that are broken;</a:t>
            </a:r>
          </a:p>
          <a:p>
            <a:r>
              <a:rPr lang="en-GB" sz="500" dirty="0"/>
              <a:t> </a:t>
            </a:r>
          </a:p>
          <a:p>
            <a:r>
              <a:rPr lang="en-GB" sz="1600" dirty="0"/>
              <a:t>to proclaim liberty to captives,</a:t>
            </a:r>
          </a:p>
          <a:p>
            <a:r>
              <a:rPr lang="en-GB" sz="1600" dirty="0"/>
              <a:t>freedom to those in prison;</a:t>
            </a:r>
          </a:p>
          <a:p>
            <a:r>
              <a:rPr lang="en-GB" sz="1600" dirty="0"/>
              <a:t>to proclaim a year of favour from the Lord.</a:t>
            </a:r>
          </a:p>
          <a:p>
            <a:r>
              <a:rPr lang="en-GB" sz="500" dirty="0"/>
              <a:t> </a:t>
            </a:r>
          </a:p>
          <a:p>
            <a:r>
              <a:rPr lang="en-GB" sz="1600" dirty="0"/>
              <a:t>‘I exult for joy in the Lord,</a:t>
            </a:r>
          </a:p>
          <a:p>
            <a:r>
              <a:rPr lang="en-GB" sz="1600" dirty="0"/>
              <a:t>my soul rejoices in my God,</a:t>
            </a:r>
          </a:p>
          <a:p>
            <a:r>
              <a:rPr lang="en-GB" sz="1600" dirty="0"/>
              <a:t>for he has clothed me in the garments of salvation,</a:t>
            </a:r>
          </a:p>
          <a:p>
            <a:r>
              <a:rPr lang="en-GB" sz="1600" dirty="0"/>
              <a:t>he has wrapped me in the cloak of integrity,</a:t>
            </a:r>
          </a:p>
          <a:p>
            <a:r>
              <a:rPr lang="en-GB" sz="1600" dirty="0"/>
              <a:t>like a bridegroom wearing his wreath,</a:t>
            </a:r>
          </a:p>
          <a:p>
            <a:r>
              <a:rPr lang="en-GB" sz="1600" dirty="0"/>
              <a:t>like a bride adorned in her jewels.</a:t>
            </a:r>
          </a:p>
          <a:p>
            <a:r>
              <a:rPr lang="en-GB" sz="500" dirty="0"/>
              <a:t> </a:t>
            </a:r>
          </a:p>
          <a:p>
            <a:r>
              <a:rPr lang="en-GB" sz="1600" dirty="0"/>
              <a:t>‘For as the earth makes fresh things grow,</a:t>
            </a:r>
          </a:p>
          <a:p>
            <a:r>
              <a:rPr lang="en-GB" sz="1600" dirty="0"/>
              <a:t>as a garden makes seeds spring up,</a:t>
            </a:r>
          </a:p>
          <a:p>
            <a:r>
              <a:rPr lang="en-GB" sz="1600" dirty="0"/>
              <a:t>so will the Lord make both integrity and praise</a:t>
            </a:r>
          </a:p>
          <a:p>
            <a:r>
              <a:rPr lang="en-GB" sz="1600" dirty="0"/>
              <a:t>spring up in the sight of the nations.’</a:t>
            </a:r>
          </a:p>
          <a:p>
            <a:r>
              <a:rPr lang="en-GB" sz="1600" dirty="0"/>
              <a:t> 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305096" y="6040597"/>
            <a:ext cx="6334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80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 Black" panose="020B0A04020102020204" pitchFamily="34" charset="0"/>
              </a:rPr>
              <a:t>”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2865" y="1597645"/>
            <a:ext cx="6631755" cy="4941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26505" y="1181556"/>
            <a:ext cx="6080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80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 Black" panose="020B0A04020102020204" pitchFamily="34" charset="0"/>
              </a:rPr>
              <a:t>“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2"/>
          <a:stretch/>
        </p:blipFill>
        <p:spPr>
          <a:xfrm>
            <a:off x="73491" y="90001"/>
            <a:ext cx="1845736" cy="13139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44" y="5639333"/>
            <a:ext cx="2633447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solidFill>
                  <a:schemeClr val="bg1"/>
                </a:solidFill>
                <a:latin typeface="Calibri" panose="020F0502020204030204" pitchFamily="34" charset="0"/>
              </a:rPr>
              <a:t>in preparation for:</a:t>
            </a:r>
            <a:endParaRPr lang="en-GB" sz="9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3rd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Sunday </a:t>
            </a:r>
            <a:endParaRPr lang="en-GB" sz="2800" b="1" kern="1400" spc="-1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2023</a:t>
            </a:r>
            <a:endParaRPr lang="en-GB" sz="900" kern="1400" spc="-1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-1" y="1474967"/>
            <a:ext cx="1919227" cy="626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smtClean="0">
                <a:solidFill>
                  <a:schemeClr val="bg1"/>
                </a:solidFill>
              </a:rPr>
              <a:t>SENT</a:t>
            </a:r>
            <a:endParaRPr lang="en-I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/>
          <a:stretch>
            <a:fillRect/>
          </a:stretch>
        </p:blipFill>
        <p:spPr bwMode="auto">
          <a:xfrm>
            <a:off x="-83126" y="-49610"/>
            <a:ext cx="2232626" cy="70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35204" y="187653"/>
            <a:ext cx="555017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sz="5400" b="1" dirty="0" smtClean="0">
                <a:solidFill>
                  <a:srgbClr val="000000"/>
                </a:solidFill>
                <a:latin typeface="Showcard Gothic" panose="04020904020102020604" pitchFamily="82" charset="0"/>
              </a:rPr>
              <a:t>REFLECT</a:t>
            </a:r>
            <a:endParaRPr kumimoji="0" lang="en-IE" alt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865" y="6032838"/>
            <a:ext cx="663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 panose="05020102010507070707" pitchFamily="18" charset="2"/>
              <a:buChar char=""/>
            </a:pPr>
            <a:r>
              <a:rPr lang="en-GB" sz="2000" b="1" i="1" dirty="0" smtClean="0"/>
              <a:t>What </a:t>
            </a:r>
            <a:r>
              <a:rPr lang="en-GB" sz="2000" b="1" i="1" dirty="0"/>
              <a:t>is </a:t>
            </a:r>
            <a:r>
              <a:rPr lang="en-GB" sz="2000" b="1" i="1" dirty="0" smtClean="0"/>
              <a:t>the Word of God saying to you today?</a:t>
            </a:r>
            <a:endParaRPr lang="en-GB" sz="2000" b="1" dirty="0"/>
          </a:p>
          <a:p>
            <a:endParaRPr lang="en-GB" sz="800" dirty="0"/>
          </a:p>
        </p:txBody>
      </p:sp>
      <p:pic>
        <p:nvPicPr>
          <p:cNvPr id="4098" name="Picture 2" descr="Small Faith Sharing Group process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36700" r="65094" b="33304"/>
          <a:stretch>
            <a:fillRect/>
          </a:stretch>
        </p:blipFill>
        <p:spPr bwMode="auto">
          <a:xfrm>
            <a:off x="2232865" y="186386"/>
            <a:ext cx="900000" cy="8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29869" y="1180294"/>
            <a:ext cx="6437746" cy="453200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The spirit of the Lord has been given to me,</a:t>
            </a:r>
          </a:p>
          <a:p>
            <a:r>
              <a:rPr lang="en-GB" sz="1600" dirty="0"/>
              <a:t>for the Lord has anointed me.</a:t>
            </a:r>
          </a:p>
          <a:p>
            <a:r>
              <a:rPr lang="en-GB" sz="1600" dirty="0"/>
              <a:t>He has sent me to bring good news to the poor,</a:t>
            </a:r>
          </a:p>
          <a:p>
            <a:r>
              <a:rPr lang="en-GB" sz="1600" dirty="0"/>
              <a:t>to bind up hearts that are broken;</a:t>
            </a:r>
          </a:p>
          <a:p>
            <a:r>
              <a:rPr lang="en-GB" sz="500" dirty="0"/>
              <a:t> </a:t>
            </a:r>
          </a:p>
          <a:p>
            <a:r>
              <a:rPr lang="en-GB" sz="1600" dirty="0"/>
              <a:t>to proclaim liberty to captives,</a:t>
            </a:r>
          </a:p>
          <a:p>
            <a:r>
              <a:rPr lang="en-GB" sz="1600" dirty="0"/>
              <a:t>freedom to those in prison;</a:t>
            </a:r>
          </a:p>
          <a:p>
            <a:r>
              <a:rPr lang="en-GB" sz="1600" dirty="0"/>
              <a:t>to proclaim a year of favour from the Lord.</a:t>
            </a:r>
          </a:p>
          <a:p>
            <a:r>
              <a:rPr lang="en-GB" sz="500" dirty="0"/>
              <a:t> </a:t>
            </a:r>
          </a:p>
          <a:p>
            <a:r>
              <a:rPr lang="en-GB" sz="1600" dirty="0"/>
              <a:t>‘I exult for joy in the Lord,</a:t>
            </a:r>
          </a:p>
          <a:p>
            <a:r>
              <a:rPr lang="en-GB" sz="1600" dirty="0"/>
              <a:t>my soul rejoices in my God,</a:t>
            </a:r>
          </a:p>
          <a:p>
            <a:r>
              <a:rPr lang="en-GB" sz="1600" dirty="0"/>
              <a:t>for he has clothed me in the garments of salvation,</a:t>
            </a:r>
          </a:p>
          <a:p>
            <a:r>
              <a:rPr lang="en-GB" sz="1600" dirty="0"/>
              <a:t>he has wrapped me in the cloak of integrity,</a:t>
            </a:r>
          </a:p>
          <a:p>
            <a:r>
              <a:rPr lang="en-GB" sz="1600" dirty="0"/>
              <a:t>like a bridegroom wearing his wreath,</a:t>
            </a:r>
          </a:p>
          <a:p>
            <a:r>
              <a:rPr lang="en-GB" sz="1600" dirty="0"/>
              <a:t>like a bride adorned in her jewels.</a:t>
            </a:r>
          </a:p>
          <a:p>
            <a:r>
              <a:rPr lang="en-GB" sz="500" dirty="0"/>
              <a:t> </a:t>
            </a:r>
          </a:p>
          <a:p>
            <a:r>
              <a:rPr lang="en-GB" sz="1600" dirty="0"/>
              <a:t>‘For as the earth makes fresh things grow,</a:t>
            </a:r>
          </a:p>
          <a:p>
            <a:r>
              <a:rPr lang="en-GB" sz="1600" dirty="0"/>
              <a:t>as a garden makes seeds spring up,</a:t>
            </a:r>
          </a:p>
          <a:p>
            <a:r>
              <a:rPr lang="en-GB" sz="1600" dirty="0"/>
              <a:t>so will the Lord make both integrity and praise</a:t>
            </a:r>
          </a:p>
          <a:p>
            <a:r>
              <a:rPr lang="en-GB" sz="1600" dirty="0"/>
              <a:t>spring up in the sight of the nations</a:t>
            </a:r>
            <a:r>
              <a:rPr lang="en-GB" sz="1600" dirty="0" smtClean="0"/>
              <a:t>.’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2232865" y="1089642"/>
            <a:ext cx="6631755" cy="4746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2"/>
          <a:stretch/>
        </p:blipFill>
        <p:spPr>
          <a:xfrm>
            <a:off x="73491" y="90001"/>
            <a:ext cx="1845736" cy="13139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44" y="5639333"/>
            <a:ext cx="2633447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solidFill>
                  <a:schemeClr val="bg1"/>
                </a:solidFill>
                <a:latin typeface="Calibri" panose="020F0502020204030204" pitchFamily="34" charset="0"/>
              </a:rPr>
              <a:t>in preparation for:</a:t>
            </a:r>
            <a:endParaRPr lang="en-GB" sz="9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3rd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Sunday </a:t>
            </a:r>
            <a:endParaRPr lang="en-GB" sz="2800" b="1" kern="1400" spc="-1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2023</a:t>
            </a:r>
            <a:endParaRPr lang="en-GB" sz="900" kern="1400" spc="-1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-1" y="1474967"/>
            <a:ext cx="1919227" cy="626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smtClean="0">
                <a:solidFill>
                  <a:schemeClr val="bg1"/>
                </a:solidFill>
              </a:rPr>
              <a:t>SENT</a:t>
            </a:r>
            <a:endParaRPr lang="en-I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/>
          <a:stretch>
            <a:fillRect/>
          </a:stretch>
        </p:blipFill>
        <p:spPr bwMode="auto">
          <a:xfrm>
            <a:off x="-101600" y="-49610"/>
            <a:ext cx="2251099" cy="70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35204" y="187653"/>
            <a:ext cx="555017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sz="5400" b="1" smtClean="0">
                <a:solidFill>
                  <a:srgbClr val="000000"/>
                </a:solidFill>
                <a:latin typeface="Showcard Gothic" panose="04020904020102020604" pitchFamily="82" charset="0"/>
              </a:rPr>
              <a:t>REFLECT</a:t>
            </a:r>
            <a:endParaRPr kumimoji="0" lang="en-IE" alt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howcard Gothic" panose="04020904020102020604" pitchFamily="82" charset="0"/>
            </a:endParaRPr>
          </a:p>
        </p:txBody>
      </p:sp>
      <p:pic>
        <p:nvPicPr>
          <p:cNvPr id="4098" name="Picture 2" descr="Small Faith Sharing Group process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36700" r="65094" b="33304"/>
          <a:stretch>
            <a:fillRect/>
          </a:stretch>
        </p:blipFill>
        <p:spPr bwMode="auto">
          <a:xfrm>
            <a:off x="2232865" y="186386"/>
            <a:ext cx="900000" cy="8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32865" y="6186815"/>
            <a:ext cx="6631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 panose="05020102010507070707" pitchFamily="18" charset="2"/>
              <a:buChar char=""/>
            </a:pPr>
            <a:r>
              <a:rPr lang="en-GB" sz="2000" b="1" dirty="0" smtClean="0"/>
              <a:t>What are you </a:t>
            </a:r>
            <a:r>
              <a:rPr lang="en-GB" sz="2000" b="1" i="1" dirty="0" smtClean="0"/>
              <a:t>noticing about the image? </a:t>
            </a:r>
            <a:endParaRPr lang="en-GB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2"/>
          <a:stretch/>
        </p:blipFill>
        <p:spPr>
          <a:xfrm>
            <a:off x="73491" y="90001"/>
            <a:ext cx="1845736" cy="13139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44" y="5639333"/>
            <a:ext cx="2633447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solidFill>
                  <a:schemeClr val="bg1"/>
                </a:solidFill>
                <a:latin typeface="Calibri" panose="020F0502020204030204" pitchFamily="34" charset="0"/>
              </a:rPr>
              <a:t>in preparation for:</a:t>
            </a:r>
            <a:endParaRPr lang="en-GB" sz="9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3rd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Sunday </a:t>
            </a:r>
            <a:endParaRPr lang="en-GB" sz="2800" b="1" kern="1400" spc="-1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2023</a:t>
            </a:r>
            <a:endParaRPr lang="en-GB" sz="900" kern="1400" spc="-1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-1" y="1474967"/>
            <a:ext cx="1919227" cy="626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smtClean="0">
                <a:solidFill>
                  <a:schemeClr val="bg1"/>
                </a:solidFill>
              </a:rPr>
              <a:t>SENT</a:t>
            </a:r>
            <a:endParaRPr lang="en-IE" sz="4400" b="1" dirty="0">
              <a:solidFill>
                <a:schemeClr val="bg1"/>
              </a:solidFill>
            </a:endParaRPr>
          </a:p>
        </p:txBody>
      </p:sp>
      <p:pic>
        <p:nvPicPr>
          <p:cNvPr id="22" name="Picture 4" descr="Free Signpost Direction photo and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51" y="1386482"/>
            <a:ext cx="6596130" cy="439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/>
          <a:stretch>
            <a:fillRect/>
          </a:stretch>
        </p:blipFill>
        <p:spPr bwMode="auto">
          <a:xfrm>
            <a:off x="-64654" y="-49610"/>
            <a:ext cx="2214154" cy="70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35204" y="187653"/>
            <a:ext cx="555017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sz="5400" b="1" smtClean="0">
                <a:solidFill>
                  <a:srgbClr val="000000"/>
                </a:solidFill>
                <a:latin typeface="Showcard Gothic" panose="04020904020102020604" pitchFamily="82" charset="0"/>
              </a:rPr>
              <a:t>REFLECT</a:t>
            </a:r>
            <a:endParaRPr kumimoji="0" lang="en-IE" alt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howcard Gothic" panose="04020904020102020604" pitchFamily="82" charset="0"/>
            </a:endParaRPr>
          </a:p>
        </p:txBody>
      </p:sp>
      <p:pic>
        <p:nvPicPr>
          <p:cNvPr id="4098" name="Picture 2" descr="Small Faith Sharing Group process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36700" r="65094" b="33304"/>
          <a:stretch>
            <a:fillRect/>
          </a:stretch>
        </p:blipFill>
        <p:spPr bwMode="auto">
          <a:xfrm>
            <a:off x="2232865" y="186386"/>
            <a:ext cx="900000" cy="8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53625" y="1994044"/>
            <a:ext cx="663175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342900" indent="-342900">
              <a:buFont typeface="Wingdings 2" panose="05020102010507070707" pitchFamily="18" charset="2"/>
              <a:buChar char=""/>
            </a:pPr>
            <a:r>
              <a:rPr lang="en-GB" sz="2000" b="1" i="1" dirty="0" smtClean="0"/>
              <a:t>The </a:t>
            </a:r>
            <a:r>
              <a:rPr lang="en-GB" sz="2000" b="1" i="1" dirty="0"/>
              <a:t>prophet recognises that they have been sent and missioned by the Lord - When have you recognised this in your own life?</a:t>
            </a:r>
            <a:endParaRPr lang="en-GB" sz="2000" b="1" dirty="0"/>
          </a:p>
          <a:p>
            <a:pPr marL="342900" indent="-342900">
              <a:buFont typeface="Wingdings 2" panose="05020102010507070707" pitchFamily="18" charset="2"/>
              <a:buChar char=""/>
            </a:pPr>
            <a:endParaRPr lang="en-GB" sz="2000" b="1" dirty="0" smtClean="0"/>
          </a:p>
          <a:p>
            <a:pPr marL="342900" indent="-342900">
              <a:buFont typeface="Wingdings 2" panose="05020102010507070707" pitchFamily="18" charset="2"/>
              <a:buChar char=""/>
            </a:pPr>
            <a:r>
              <a:rPr lang="en-GB" sz="2000" b="1" i="1" dirty="0" smtClean="0"/>
              <a:t>‘In virtue </a:t>
            </a:r>
            <a:r>
              <a:rPr lang="en-GB" sz="2000" b="1" i="1" dirty="0"/>
              <a:t>of their baptism, all the members of the people of God have become missionary disciples’ (</a:t>
            </a:r>
            <a:r>
              <a:rPr lang="en-GB" sz="2000" b="1" i="1" dirty="0" err="1"/>
              <a:t>Evangelii</a:t>
            </a:r>
            <a:r>
              <a:rPr lang="en-GB" sz="2000" b="1" i="1" dirty="0"/>
              <a:t> </a:t>
            </a:r>
            <a:r>
              <a:rPr lang="en-GB" sz="2000" b="1" i="1" dirty="0" err="1"/>
              <a:t>Gaudium</a:t>
            </a:r>
            <a:r>
              <a:rPr lang="en-GB" sz="2000" b="1" i="1" dirty="0"/>
              <a:t> 120) - What does this mean to </a:t>
            </a:r>
            <a:r>
              <a:rPr lang="en-GB" sz="2000" b="1" i="1" dirty="0" smtClean="0"/>
              <a:t>you?</a:t>
            </a:r>
            <a:endParaRPr lang="en-GB" sz="2000" b="1" dirty="0"/>
          </a:p>
          <a:p>
            <a:pPr marL="342900" indent="-342900">
              <a:buFont typeface="Wingdings 2" panose="05020102010507070707" pitchFamily="18" charset="2"/>
              <a:buChar char=""/>
            </a:pPr>
            <a:endParaRPr lang="en-GB" sz="2000" b="1" i="1" dirty="0" smtClean="0"/>
          </a:p>
          <a:p>
            <a:pPr marL="342900" indent="-342900">
              <a:buFont typeface="Wingdings 2" panose="05020102010507070707" pitchFamily="18" charset="2"/>
              <a:buChar char=""/>
            </a:pPr>
            <a:r>
              <a:rPr lang="en-GB" sz="2000" b="1" i="1" dirty="0" smtClean="0"/>
              <a:t>How </a:t>
            </a:r>
            <a:r>
              <a:rPr lang="en-GB" sz="2000" b="1" i="1" dirty="0"/>
              <a:t>can you share in the mission of Jesus in this time of Advent?</a:t>
            </a:r>
            <a:endParaRPr lang="en-GB" sz="2000" b="1" dirty="0"/>
          </a:p>
          <a:p>
            <a:pPr marL="342900" indent="-342900">
              <a:buFont typeface="Wingdings 2" panose="05020102010507070707" pitchFamily="18" charset="2"/>
              <a:buChar char=""/>
            </a:pPr>
            <a:endParaRPr lang="en-GB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2"/>
          <a:stretch/>
        </p:blipFill>
        <p:spPr>
          <a:xfrm>
            <a:off x="73491" y="90001"/>
            <a:ext cx="1845736" cy="13139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44" y="5639333"/>
            <a:ext cx="2633447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solidFill>
                  <a:schemeClr val="bg1"/>
                </a:solidFill>
                <a:latin typeface="Calibri" panose="020F0502020204030204" pitchFamily="34" charset="0"/>
              </a:rPr>
              <a:t>in preparation for:</a:t>
            </a:r>
            <a:endParaRPr lang="en-GB" sz="9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3rd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Sunday </a:t>
            </a:r>
            <a:endParaRPr lang="en-GB" sz="2800" b="1" kern="1400" spc="-1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2023</a:t>
            </a:r>
            <a:endParaRPr lang="en-GB" sz="900" kern="1400" spc="-1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-1" y="1474967"/>
            <a:ext cx="1919227" cy="626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smtClean="0">
                <a:solidFill>
                  <a:schemeClr val="bg1"/>
                </a:solidFill>
              </a:rPr>
              <a:t>SENT</a:t>
            </a:r>
            <a:endParaRPr lang="en-I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/>
          <a:stretch>
            <a:fillRect/>
          </a:stretch>
        </p:blipFill>
        <p:spPr bwMode="auto">
          <a:xfrm>
            <a:off x="0" y="-49610"/>
            <a:ext cx="2149499" cy="70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35204" y="187653"/>
            <a:ext cx="555017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sz="5400" b="1" dirty="0" smtClean="0">
                <a:solidFill>
                  <a:srgbClr val="000000"/>
                </a:solidFill>
                <a:latin typeface="Showcard Gothic" panose="04020904020102020604" pitchFamily="82" charset="0"/>
              </a:rPr>
              <a:t>pray</a:t>
            </a:r>
            <a:endParaRPr kumimoji="0" lang="en-IE" alt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013" y="1012870"/>
            <a:ext cx="665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i="1" spc="-50" dirty="0">
                <a:solidFill>
                  <a:srgbClr val="000000"/>
                </a:solidFill>
                <a:latin typeface="Calibri" panose="020F0502020204030204" pitchFamily="34" charset="0"/>
              </a:rPr>
              <a:t>This week our time of prayer invites us to </a:t>
            </a:r>
            <a:r>
              <a:rPr lang="en-IE" altLang="en-US" i="1" spc="-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remember and pray...</a:t>
            </a:r>
            <a:endParaRPr lang="en-IE" altLang="en-US" i="1" spc="-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Small Faith Sharing Group process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t="36775" r="31387" b="33276"/>
          <a:stretch>
            <a:fillRect/>
          </a:stretch>
        </p:blipFill>
        <p:spPr bwMode="auto">
          <a:xfrm>
            <a:off x="2232013" y="186316"/>
            <a:ext cx="900000" cy="83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48763" y="1474967"/>
            <a:ext cx="6636615" cy="423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i="1" dirty="0">
                <a:solidFill>
                  <a:srgbClr val="7F6D8E"/>
                </a:solidFill>
              </a:rPr>
              <a:t>Think of a time when you were aware of God speaking and calling you…</a:t>
            </a:r>
            <a:endParaRPr lang="en-GB" sz="1600" dirty="0">
              <a:solidFill>
                <a:srgbClr val="7F6D8E"/>
              </a:solidFill>
            </a:endParaRPr>
          </a:p>
          <a:p>
            <a:r>
              <a:rPr lang="en-GB" sz="500" i="1" dirty="0">
                <a:solidFill>
                  <a:srgbClr val="7F6D8E"/>
                </a:solidFill>
              </a:rPr>
              <a:t> </a:t>
            </a:r>
            <a:endParaRPr lang="en-GB" sz="500" dirty="0">
              <a:solidFill>
                <a:srgbClr val="7F6D8E"/>
              </a:solidFill>
            </a:endParaRPr>
          </a:p>
          <a:p>
            <a:r>
              <a:rPr lang="en-GB" sz="1600" i="1" dirty="0">
                <a:solidFill>
                  <a:srgbClr val="7F6D8E"/>
                </a:solidFill>
              </a:rPr>
              <a:t>Was it a loud wake up call... difficult to miss… a message loud and clear?...</a:t>
            </a:r>
            <a:endParaRPr lang="en-GB" sz="1600" dirty="0">
              <a:solidFill>
                <a:srgbClr val="7F6D8E"/>
              </a:solidFill>
            </a:endParaRPr>
          </a:p>
          <a:p>
            <a:r>
              <a:rPr lang="en-GB" sz="500" i="1" dirty="0">
                <a:solidFill>
                  <a:srgbClr val="7F6D8E"/>
                </a:solidFill>
              </a:rPr>
              <a:t> </a:t>
            </a:r>
            <a:endParaRPr lang="en-GB" sz="500" dirty="0">
              <a:solidFill>
                <a:srgbClr val="7F6D8E"/>
              </a:solidFill>
            </a:endParaRPr>
          </a:p>
          <a:p>
            <a:r>
              <a:rPr lang="en-GB" sz="1600" i="1" dirty="0">
                <a:solidFill>
                  <a:srgbClr val="7F6D8E"/>
                </a:solidFill>
              </a:rPr>
              <a:t>Or was it a spoken word… perhaps through the voice of a loved one or a stranger... speaking directly to your heart… even an answer to a prayer?…</a:t>
            </a:r>
            <a:endParaRPr lang="en-GB" sz="1600" dirty="0">
              <a:solidFill>
                <a:srgbClr val="7F6D8E"/>
              </a:solidFill>
            </a:endParaRPr>
          </a:p>
          <a:p>
            <a:r>
              <a:rPr lang="en-GB" sz="500" i="1" dirty="0">
                <a:solidFill>
                  <a:srgbClr val="7F6D8E"/>
                </a:solidFill>
              </a:rPr>
              <a:t> </a:t>
            </a:r>
            <a:endParaRPr lang="en-GB" sz="500" dirty="0">
              <a:solidFill>
                <a:srgbClr val="7F6D8E"/>
              </a:solidFill>
            </a:endParaRPr>
          </a:p>
          <a:p>
            <a:r>
              <a:rPr lang="en-GB" sz="1600" i="1" dirty="0">
                <a:solidFill>
                  <a:srgbClr val="7F6D8E"/>
                </a:solidFill>
              </a:rPr>
              <a:t>Or was it a gentle whisper… almost missed… easy to ignore… maybe in a dream… bringing a sense of peace and a call to action?...</a:t>
            </a:r>
            <a:endParaRPr lang="en-GB" sz="1600" dirty="0">
              <a:solidFill>
                <a:srgbClr val="7F6D8E"/>
              </a:solidFill>
            </a:endParaRPr>
          </a:p>
          <a:p>
            <a:r>
              <a:rPr lang="en-GB" sz="500" i="1" dirty="0">
                <a:solidFill>
                  <a:srgbClr val="7F6D8E"/>
                </a:solidFill>
              </a:rPr>
              <a:t> </a:t>
            </a:r>
            <a:endParaRPr lang="en-GB" sz="500" dirty="0">
              <a:solidFill>
                <a:srgbClr val="7F6D8E"/>
              </a:solidFill>
            </a:endParaRPr>
          </a:p>
          <a:p>
            <a:r>
              <a:rPr lang="en-GB" sz="1600" i="1" dirty="0">
                <a:solidFill>
                  <a:srgbClr val="7F6D8E"/>
                </a:solidFill>
              </a:rPr>
              <a:t>Spend a moment now, listening to God… and how you might be being called and sent TODAY... </a:t>
            </a:r>
            <a:endParaRPr lang="en-GB" sz="1600" dirty="0">
              <a:solidFill>
                <a:srgbClr val="7F6D8E"/>
              </a:solidFill>
            </a:endParaRPr>
          </a:p>
          <a:p>
            <a:r>
              <a:rPr lang="en-GB" sz="500" i="1" dirty="0">
                <a:solidFill>
                  <a:srgbClr val="7F6D8E"/>
                </a:solidFill>
              </a:rPr>
              <a:t> </a:t>
            </a:r>
            <a:endParaRPr lang="en-GB" sz="500" dirty="0">
              <a:solidFill>
                <a:srgbClr val="7F6D8E"/>
              </a:solidFill>
            </a:endParaRPr>
          </a:p>
          <a:p>
            <a:r>
              <a:rPr lang="en-GB" sz="1600" i="1" dirty="0">
                <a:solidFill>
                  <a:srgbClr val="7F6D8E"/>
                </a:solidFill>
              </a:rPr>
              <a:t>We take a moment to repeat this simple missioning prayer a phrase at a time:  </a:t>
            </a:r>
            <a:endParaRPr lang="en-GB" sz="1600" dirty="0">
              <a:solidFill>
                <a:srgbClr val="7F6D8E"/>
              </a:solidFill>
            </a:endParaRPr>
          </a:p>
          <a:p>
            <a:r>
              <a:rPr lang="en-GB" b="1" i="1" dirty="0">
                <a:solidFill>
                  <a:srgbClr val="7F6D8E"/>
                </a:solidFill>
              </a:rPr>
              <a:t>Jesus I believe in you, </a:t>
            </a:r>
            <a:endParaRPr lang="en-GB" dirty="0">
              <a:solidFill>
                <a:srgbClr val="7F6D8E"/>
              </a:solidFill>
            </a:endParaRPr>
          </a:p>
          <a:p>
            <a:r>
              <a:rPr lang="en-GB" b="1" i="1" dirty="0">
                <a:solidFill>
                  <a:srgbClr val="7F6D8E"/>
                </a:solidFill>
              </a:rPr>
              <a:t>Jesus I trust in you.  </a:t>
            </a:r>
            <a:endParaRPr lang="en-GB" dirty="0">
              <a:solidFill>
                <a:srgbClr val="7F6D8E"/>
              </a:solidFill>
            </a:endParaRPr>
          </a:p>
          <a:p>
            <a:r>
              <a:rPr lang="en-GB" b="1" i="1" dirty="0">
                <a:solidFill>
                  <a:srgbClr val="7F6D8E"/>
                </a:solidFill>
              </a:rPr>
              <a:t>Lead me and guide me, this day, </a:t>
            </a:r>
            <a:endParaRPr lang="en-GB" dirty="0">
              <a:solidFill>
                <a:srgbClr val="7F6D8E"/>
              </a:solidFill>
            </a:endParaRPr>
          </a:p>
          <a:p>
            <a:r>
              <a:rPr lang="en-GB" b="1" i="1" dirty="0">
                <a:solidFill>
                  <a:srgbClr val="7F6D8E"/>
                </a:solidFill>
              </a:rPr>
              <a:t>to seek and do your will</a:t>
            </a:r>
            <a:r>
              <a:rPr lang="en-GB" sz="1600" b="1" i="1" dirty="0">
                <a:solidFill>
                  <a:srgbClr val="7F6D8E"/>
                </a:solidFill>
              </a:rPr>
              <a:t>.</a:t>
            </a:r>
            <a:endParaRPr lang="en-GB" sz="1600" dirty="0">
              <a:solidFill>
                <a:srgbClr val="7F6D8E"/>
              </a:solidFill>
            </a:endParaRPr>
          </a:p>
          <a:p>
            <a:r>
              <a:rPr lang="en-GB" sz="1600" dirty="0">
                <a:solidFill>
                  <a:srgbClr val="7F6D8E"/>
                </a:solidFill>
              </a:rPr>
              <a:t> </a:t>
            </a:r>
          </a:p>
          <a:p>
            <a:r>
              <a:rPr kumimoji="0" lang="en-IE" altLang="en-US" sz="1600" b="0" i="1" u="none" strike="noStrike" cap="none" normalizeH="0" baseline="0" dirty="0" smtClean="0">
                <a:ln>
                  <a:noFill/>
                </a:ln>
                <a:solidFill>
                  <a:srgbClr val="7F6D8E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kumimoji="0" lang="en-IE" altLang="en-US" sz="1600" b="0" i="1" u="none" strike="noStrike" cap="none" normalizeH="0" baseline="0" dirty="0" smtClean="0">
                <a:ln>
                  <a:noFill/>
                </a:ln>
                <a:solidFill>
                  <a:srgbClr val="7F6D8E"/>
                </a:solidFill>
                <a:effectLst/>
                <a:latin typeface="Calibri" panose="020F0502020204030204" pitchFamily="34" charset="0"/>
              </a:rPr>
              <a:t>there something you want to take with you from the time of prayer?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2013" y="5821189"/>
            <a:ext cx="6653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We give thanks for our time of prayer as we say: </a:t>
            </a:r>
            <a:r>
              <a:rPr lang="en-IE" alt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Glory be to the Father, and to the Son, and to the Holy Spirit, as it was in the beginning, is now and ever shall be, world without end. Amen.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2"/>
          <a:stretch/>
        </p:blipFill>
        <p:spPr>
          <a:xfrm>
            <a:off x="73491" y="90001"/>
            <a:ext cx="1845736" cy="13139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44" y="5639333"/>
            <a:ext cx="2633447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solidFill>
                  <a:schemeClr val="bg1"/>
                </a:solidFill>
                <a:latin typeface="Calibri" panose="020F0502020204030204" pitchFamily="34" charset="0"/>
              </a:rPr>
              <a:t>in preparation for:</a:t>
            </a:r>
            <a:endParaRPr lang="en-GB" sz="9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3rd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Sunday </a:t>
            </a:r>
            <a:endParaRPr lang="en-GB" sz="2800" b="1" kern="1400" spc="-1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2023</a:t>
            </a:r>
            <a:endParaRPr lang="en-GB" sz="900" kern="1400" spc="-1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-1" y="1474967"/>
            <a:ext cx="1919227" cy="626918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SENT</a:t>
            </a:r>
            <a:endParaRPr lang="en-I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/>
          <a:stretch>
            <a:fillRect/>
          </a:stretch>
        </p:blipFill>
        <p:spPr bwMode="auto">
          <a:xfrm>
            <a:off x="-92364" y="-49610"/>
            <a:ext cx="2241863" cy="70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35204" y="187653"/>
            <a:ext cx="555017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sz="5400" b="1" dirty="0" smtClean="0">
                <a:solidFill>
                  <a:srgbClr val="000000"/>
                </a:solidFill>
                <a:latin typeface="Showcard Gothic" panose="04020904020102020604" pitchFamily="82" charset="0"/>
              </a:rPr>
              <a:t>act</a:t>
            </a:r>
            <a:endParaRPr kumimoji="0" lang="en-IE" altLang="en-US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371" y="1012869"/>
            <a:ext cx="6661009" cy="105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Having listened to the Scriptures, yourself and each other, as well as encountering God in prayer, is there something you feel you might do in response?</a:t>
            </a:r>
            <a:endParaRPr lang="en-GB" sz="1400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146" name="Picture 2" descr="Small Faith Sharing Group process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68391" r="49983" b="1520"/>
          <a:stretch>
            <a:fillRect/>
          </a:stretch>
        </p:blipFill>
        <p:spPr bwMode="auto">
          <a:xfrm>
            <a:off x="2224371" y="198429"/>
            <a:ext cx="900000" cy="8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1384" y="2373503"/>
            <a:ext cx="6446982" cy="360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9000"/>
              </a:lnSpc>
              <a:buFont typeface="Wingdings" panose="05000000000000000000" pitchFamily="2" charset="2"/>
              <a:buChar char="F"/>
            </a:pPr>
            <a:r>
              <a:rPr lang="en-GB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Pray the simple missioning prayer each day this week</a:t>
            </a:r>
            <a:endParaRPr lang="en-GB" sz="2400" kern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endParaRPr lang="en-GB" sz="2400" kern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9000"/>
              </a:lnSpc>
              <a:buFont typeface="Wingdings" panose="05000000000000000000" pitchFamily="2" charset="2"/>
              <a:buChar char="F"/>
            </a:pPr>
            <a:r>
              <a:rPr lang="en-GB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Encourage someone to seek and follow the way of the Lord</a:t>
            </a:r>
            <a:endParaRPr lang="en-GB" sz="2400" kern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9000"/>
              </a:lnSpc>
              <a:buFont typeface="Wingdings" panose="05000000000000000000" pitchFamily="2" charset="2"/>
              <a:buChar char="F"/>
            </a:pPr>
            <a:endParaRPr lang="en-GB" sz="2400" kern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9000"/>
              </a:lnSpc>
              <a:buFont typeface="Wingdings" panose="05000000000000000000" pitchFamily="2" charset="2"/>
              <a:buChar char="F"/>
            </a:pPr>
            <a:r>
              <a:rPr lang="en-GB" sz="2400" kern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Take part in some charitable work to respond to the needs </a:t>
            </a:r>
            <a:r>
              <a:rPr lang="en-GB" sz="2400" kern="1400" smtClean="0">
                <a:solidFill>
                  <a:srgbClr val="000000"/>
                </a:solidFill>
                <a:latin typeface="Calibri" panose="020F0502020204030204" pitchFamily="34" charset="0"/>
              </a:rPr>
              <a:t>of others</a:t>
            </a:r>
            <a:endParaRPr lang="en-GB" sz="2400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2"/>
          <a:stretch/>
        </p:blipFill>
        <p:spPr>
          <a:xfrm>
            <a:off x="73491" y="90001"/>
            <a:ext cx="1845736" cy="13139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44" y="5639333"/>
            <a:ext cx="2633447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solidFill>
                  <a:schemeClr val="bg1"/>
                </a:solidFill>
                <a:latin typeface="Calibri" panose="020F0502020204030204" pitchFamily="34" charset="0"/>
              </a:rPr>
              <a:t>in preparation for:</a:t>
            </a:r>
            <a:endParaRPr lang="en-GB" sz="9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3rd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Sunday </a:t>
            </a:r>
            <a:endParaRPr lang="en-GB" sz="2800" b="1" kern="1400" spc="-1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Adv</a:t>
            </a:r>
            <a:r>
              <a:rPr lang="en-GB" sz="2800" b="1" kern="14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 </a:t>
            </a:r>
            <a:r>
              <a:rPr lang="en-GB" sz="2800" b="1" kern="1400" spc="-150" dirty="0">
                <a:solidFill>
                  <a:schemeClr val="bg1"/>
                </a:solidFill>
                <a:latin typeface="Calibri" panose="020F0502020204030204" pitchFamily="34" charset="0"/>
              </a:rPr>
              <a:t>2023</a:t>
            </a:r>
            <a:endParaRPr lang="en-GB" sz="900" kern="1400" spc="-1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-1" y="1474967"/>
            <a:ext cx="1919227" cy="626918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SENT</a:t>
            </a:r>
            <a:endParaRPr lang="en-I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5626</TotalTime>
  <Words>428</Words>
  <Application>Microsoft Office PowerPoint</Application>
  <PresentationFormat>On-screen Show (4:3)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Showcard Gothic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Siney</dc:creator>
  <cp:lastModifiedBy>Peter Siney</cp:lastModifiedBy>
  <cp:revision>38</cp:revision>
  <dcterms:created xsi:type="dcterms:W3CDTF">2023-01-20T21:35:46Z</dcterms:created>
  <dcterms:modified xsi:type="dcterms:W3CDTF">2023-11-08T17:04:16Z</dcterms:modified>
</cp:coreProperties>
</file>