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8" r:id="rId4"/>
    <p:sldId id="262" r:id="rId5"/>
    <p:sldId id="263" r:id="rId6"/>
    <p:sldId id="264" r:id="rId7"/>
    <p:sldId id="260" r:id="rId8"/>
    <p:sldId id="26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6D8E"/>
    <a:srgbClr val="796688"/>
    <a:srgbClr val="4D18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4660"/>
  </p:normalViewPr>
  <p:slideViewPr>
    <p:cSldViewPr snapToGrid="0">
      <p:cViewPr>
        <p:scale>
          <a:sx n="70" d="100"/>
          <a:sy n="70" d="100"/>
        </p:scale>
        <p:origin x="65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F29FED7-9AF9-4281-820B-CA5275D7DB91}" type="datetimeFigureOut">
              <a:rPr lang="en-IE" smtClean="0"/>
              <a:t>06/11/2023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3515077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29FED7-9AF9-4281-820B-CA5275D7DB91}" type="datetimeFigureOut">
              <a:rPr lang="en-IE" smtClean="0"/>
              <a:t>06/11/2023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3900402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29FED7-9AF9-4281-820B-CA5275D7DB91}" type="datetimeFigureOut">
              <a:rPr lang="en-IE" smtClean="0"/>
              <a:t>06/11/2023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458283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29FED7-9AF9-4281-820B-CA5275D7DB91}" type="datetimeFigureOut">
              <a:rPr lang="en-IE" smtClean="0"/>
              <a:t>06/11/2023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3251491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F29FED7-9AF9-4281-820B-CA5275D7DB91}" type="datetimeFigureOut">
              <a:rPr lang="en-IE" smtClean="0"/>
              <a:t>06/11/2023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2399535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29FED7-9AF9-4281-820B-CA5275D7DB91}" type="datetimeFigureOut">
              <a:rPr lang="en-IE" smtClean="0"/>
              <a:t>06/11/2023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400812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29FED7-9AF9-4281-820B-CA5275D7DB91}" type="datetimeFigureOut">
              <a:rPr lang="en-IE" smtClean="0"/>
              <a:t>06/11/2023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2468408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F29FED7-9AF9-4281-820B-CA5275D7DB91}" type="datetimeFigureOut">
              <a:rPr lang="en-IE" smtClean="0"/>
              <a:t>06/11/2023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3810032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29FED7-9AF9-4281-820B-CA5275D7DB91}" type="datetimeFigureOut">
              <a:rPr lang="en-IE" smtClean="0"/>
              <a:t>06/11/2023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1789697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29FED7-9AF9-4281-820B-CA5275D7DB91}" type="datetimeFigureOut">
              <a:rPr lang="en-IE" smtClean="0"/>
              <a:t>06/11/2023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1715309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29FED7-9AF9-4281-820B-CA5275D7DB91}" type="datetimeFigureOut">
              <a:rPr lang="en-IE" smtClean="0"/>
              <a:t>06/11/2023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127C97E-15AE-4681-A680-944EA98045CA}" type="slidenum">
              <a:rPr lang="en-IE" smtClean="0"/>
              <a:t>‹#›</a:t>
            </a:fld>
            <a:endParaRPr lang="en-IE"/>
          </a:p>
        </p:txBody>
      </p:sp>
    </p:spTree>
    <p:extLst>
      <p:ext uri="{BB962C8B-B14F-4D97-AF65-F5344CB8AC3E}">
        <p14:creationId xmlns:p14="http://schemas.microsoft.com/office/powerpoint/2010/main" val="988880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29FED7-9AF9-4281-820B-CA5275D7DB91}" type="datetimeFigureOut">
              <a:rPr lang="en-IE" smtClean="0"/>
              <a:t>06/11/2023</a:t>
            </a:fld>
            <a:endParaRPr lang="en-I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27C97E-15AE-4681-A680-944EA98045CA}" type="slidenum">
              <a:rPr lang="en-IE" smtClean="0"/>
              <a:t>‹#›</a:t>
            </a:fld>
            <a:endParaRPr lang="en-IE"/>
          </a:p>
        </p:txBody>
      </p:sp>
    </p:spTree>
    <p:extLst>
      <p:ext uri="{BB962C8B-B14F-4D97-AF65-F5344CB8AC3E}">
        <p14:creationId xmlns:p14="http://schemas.microsoft.com/office/powerpoint/2010/main" val="4230997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1" y="-73891"/>
            <a:ext cx="2133601"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Picture 2" descr="https://www.missionministry.ie/wp-content/uploads/sites/8/2021/09/m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180" y="153284"/>
            <a:ext cx="2971355" cy="6225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544" y="5639333"/>
            <a:ext cx="2633447" cy="1310230"/>
          </a:xfrm>
          <a:prstGeom prst="rect">
            <a:avLst/>
          </a:prstGeom>
        </p:spPr>
        <p:txBody>
          <a:bodyPr wrap="square">
            <a:spAutoFit/>
          </a:bodyPr>
          <a:lstStyle/>
          <a:p>
            <a:r>
              <a:rPr lang="en-GB" sz="1600" kern="1400" dirty="0">
                <a:solidFill>
                  <a:schemeClr val="bg1"/>
                </a:solidFill>
                <a:latin typeface="Calibri" panose="020F0502020204030204" pitchFamily="34" charset="0"/>
              </a:rPr>
              <a:t>in preparation for:</a:t>
            </a:r>
            <a:endParaRPr lang="en-GB" sz="900" kern="1400" dirty="0">
              <a:solidFill>
                <a:schemeClr val="bg1"/>
              </a:solidFill>
              <a:latin typeface="Calibri" panose="020F0502020204030204" pitchFamily="34" charset="0"/>
            </a:endParaRPr>
          </a:p>
          <a:p>
            <a:r>
              <a:rPr lang="en-GB" sz="2800" b="1" kern="1400" spc="-150" dirty="0" smtClean="0">
                <a:solidFill>
                  <a:schemeClr val="bg1"/>
                </a:solidFill>
                <a:latin typeface="Calibri" panose="020F0502020204030204" pitchFamily="34" charset="0"/>
              </a:rPr>
              <a:t>4th</a:t>
            </a:r>
            <a:r>
              <a:rPr lang="en-GB" sz="2800" b="1" kern="1400" spc="-150" dirty="0" smtClean="0">
                <a:solidFill>
                  <a:schemeClr val="bg1"/>
                </a:solidFill>
                <a:latin typeface="Calibri" panose="020F0502020204030204" pitchFamily="34" charset="0"/>
              </a:rPr>
              <a:t> </a:t>
            </a:r>
            <a:r>
              <a:rPr lang="en-GB" sz="2800" b="1" kern="1400" spc="-150" dirty="0">
                <a:solidFill>
                  <a:schemeClr val="bg1"/>
                </a:solidFill>
                <a:latin typeface="Calibri" panose="020F0502020204030204" pitchFamily="34" charset="0"/>
              </a:rPr>
              <a:t>Sunday </a:t>
            </a:r>
            <a:endParaRPr lang="en-GB" sz="2800" b="1" kern="1400" spc="-150" dirty="0" smtClean="0">
              <a:solidFill>
                <a:schemeClr val="bg1"/>
              </a:solidFill>
              <a:latin typeface="Calibri" panose="020F0502020204030204" pitchFamily="34" charset="0"/>
            </a:endParaRPr>
          </a:p>
          <a:p>
            <a:r>
              <a:rPr lang="en-GB" sz="2800" b="1" kern="1400" spc="-150" dirty="0" smtClean="0">
                <a:solidFill>
                  <a:schemeClr val="bg1"/>
                </a:solidFill>
                <a:latin typeface="Calibri" panose="020F0502020204030204" pitchFamily="34" charset="0"/>
              </a:rPr>
              <a:t>Adv</a:t>
            </a:r>
            <a:r>
              <a:rPr lang="en-GB" sz="2800" b="1" kern="1400" spc="-150" dirty="0" smtClean="0">
                <a:solidFill>
                  <a:schemeClr val="bg1"/>
                </a:solidFill>
                <a:latin typeface="Calibri" panose="020F0502020204030204" pitchFamily="34" charset="0"/>
              </a:rPr>
              <a:t>ent </a:t>
            </a:r>
            <a:r>
              <a:rPr lang="en-GB" sz="2800" b="1" kern="1400" spc="-150" dirty="0">
                <a:solidFill>
                  <a:schemeClr val="bg1"/>
                </a:solidFill>
                <a:latin typeface="Calibri" panose="020F0502020204030204" pitchFamily="34" charset="0"/>
              </a:rPr>
              <a:t>2023</a:t>
            </a:r>
            <a:endParaRPr lang="en-GB" sz="900" kern="1400" spc="-15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10" name="Subtitle 2"/>
          <p:cNvSpPr>
            <a:spLocks noGrp="1"/>
          </p:cNvSpPr>
          <p:nvPr>
            <p:ph type="subTitle" idx="1"/>
          </p:nvPr>
        </p:nvSpPr>
        <p:spPr>
          <a:xfrm>
            <a:off x="2203917" y="5880712"/>
            <a:ext cx="6759975" cy="626918"/>
          </a:xfrm>
        </p:spPr>
        <p:txBody>
          <a:bodyPr>
            <a:normAutofit fontScale="85000" lnSpcReduction="20000"/>
          </a:bodyPr>
          <a:lstStyle/>
          <a:p>
            <a:r>
              <a:rPr lang="en-GB" sz="5400" b="1" dirty="0" smtClean="0"/>
              <a:t>RESPOND</a:t>
            </a:r>
            <a:endParaRPr lang="en-IE" sz="5400" b="1" dirty="0"/>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b="28812"/>
          <a:stretch/>
        </p:blipFill>
        <p:spPr>
          <a:xfrm>
            <a:off x="73491" y="90001"/>
            <a:ext cx="1845736" cy="1313926"/>
          </a:xfrm>
          <a:prstGeom prst="rect">
            <a:avLst/>
          </a:prstGeom>
        </p:spPr>
      </p:pic>
      <p:pic>
        <p:nvPicPr>
          <p:cNvPr id="1029" name="Picture 5" descr="Untitled design"/>
          <p:cNvPicPr>
            <a:picLocks noChangeAspect="1" noChangeArrowheads="1"/>
          </p:cNvPicPr>
          <p:nvPr/>
        </p:nvPicPr>
        <p:blipFill>
          <a:blip r:embed="rId5">
            <a:extLst>
              <a:ext uri="{28A0092B-C50C-407E-A947-70E740481C1C}">
                <a14:useLocalDpi xmlns:a14="http://schemas.microsoft.com/office/drawing/2010/main" val="0"/>
              </a:ext>
            </a:extLst>
          </a:blip>
          <a:srcRect l="10001" t="1093" r="10626" b="50162"/>
          <a:stretch>
            <a:fillRect/>
          </a:stretch>
        </p:blipFill>
        <p:spPr bwMode="auto">
          <a:xfrm>
            <a:off x="2285839" y="1273266"/>
            <a:ext cx="6596130" cy="405197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718046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92364" y="-49610"/>
            <a:ext cx="2241863"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 Box 3"/>
          <p:cNvSpPr txBox="1">
            <a:spLocks noChangeArrowheads="1"/>
          </p:cNvSpPr>
          <p:nvPr/>
        </p:nvSpPr>
        <p:spPr bwMode="auto">
          <a:xfrm>
            <a:off x="3335204" y="187653"/>
            <a:ext cx="5550177"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IE" altLang="en-US" sz="5400" b="1" dirty="0" smtClean="0">
                <a:solidFill>
                  <a:srgbClr val="000000"/>
                </a:solidFill>
                <a:latin typeface="Showcard Gothic" panose="04020904020102020604" pitchFamily="82" charset="0"/>
              </a:rPr>
              <a:t>GATHER</a:t>
            </a:r>
            <a:endParaRPr kumimoji="0" lang="en-IE" altLang="en-US" sz="5400" b="1" i="0" u="none" strike="noStrike" cap="none" normalizeH="0" baseline="0" dirty="0" smtClean="0">
              <a:ln>
                <a:noFill/>
              </a:ln>
              <a:solidFill>
                <a:srgbClr val="000000"/>
              </a:solidFill>
              <a:effectLst/>
              <a:latin typeface="Showcard Gothic" panose="04020904020102020604" pitchFamily="82" charset="0"/>
            </a:endParaRPr>
          </a:p>
        </p:txBody>
      </p:sp>
      <p:pic>
        <p:nvPicPr>
          <p:cNvPr id="15" name="Picture 2" descr="Small Faith Sharing Group process logos"/>
          <p:cNvPicPr>
            <a:picLocks noChangeAspect="1" noChangeArrowheads="1"/>
          </p:cNvPicPr>
          <p:nvPr/>
        </p:nvPicPr>
        <p:blipFill>
          <a:blip r:embed="rId3" cstate="print">
            <a:extLst>
              <a:ext uri="{28A0092B-C50C-407E-A947-70E740481C1C}">
                <a14:useLocalDpi xmlns:a14="http://schemas.microsoft.com/office/drawing/2010/main" val="0"/>
              </a:ext>
            </a:extLst>
          </a:blip>
          <a:srcRect l="4620" t="4005" r="65494" b="65941"/>
          <a:stretch>
            <a:fillRect/>
          </a:stretch>
        </p:blipFill>
        <p:spPr bwMode="auto">
          <a:xfrm>
            <a:off x="2232865" y="183641"/>
            <a:ext cx="900000" cy="83689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Rectangle 4"/>
          <p:cNvSpPr/>
          <p:nvPr/>
        </p:nvSpPr>
        <p:spPr>
          <a:xfrm>
            <a:off x="2452253" y="1993417"/>
            <a:ext cx="6285345" cy="1996893"/>
          </a:xfrm>
          <a:prstGeom prst="rect">
            <a:avLst/>
          </a:prstGeom>
        </p:spPr>
        <p:txBody>
          <a:bodyPr wrap="square">
            <a:spAutoFit/>
          </a:bodyPr>
          <a:lstStyle/>
          <a:p>
            <a:pPr>
              <a:lnSpc>
                <a:spcPct val="119000"/>
              </a:lnSpc>
            </a:pPr>
            <a:r>
              <a:rPr lang="en-GB" sz="2800" i="1" kern="1400" dirty="0" smtClean="0">
                <a:solidFill>
                  <a:srgbClr val="000000"/>
                </a:solidFill>
                <a:latin typeface="Calibri" panose="020F0502020204030204" pitchFamily="34" charset="0"/>
              </a:rPr>
              <a:t>Take a moment to </a:t>
            </a:r>
            <a:r>
              <a:rPr lang="en-GB" sz="2800" i="1" kern="1400" dirty="0" smtClean="0">
                <a:solidFill>
                  <a:srgbClr val="000000"/>
                </a:solidFill>
                <a:latin typeface="Calibri" panose="020F0502020204030204" pitchFamily="34" charset="0"/>
              </a:rPr>
              <a:t>greet </a:t>
            </a:r>
            <a:r>
              <a:rPr lang="en-GB" sz="2800" i="1" kern="1400" dirty="0">
                <a:solidFill>
                  <a:srgbClr val="000000"/>
                </a:solidFill>
                <a:latin typeface="Calibri" panose="020F0502020204030204" pitchFamily="34" charset="0"/>
              </a:rPr>
              <a:t>each </a:t>
            </a:r>
            <a:r>
              <a:rPr lang="en-GB" sz="2800" i="1" kern="1400" dirty="0" smtClean="0">
                <a:solidFill>
                  <a:srgbClr val="000000"/>
                </a:solidFill>
                <a:latin typeface="Calibri" panose="020F0502020204030204" pitchFamily="34" charset="0"/>
              </a:rPr>
              <a:t>other and share anything that has stayed with you </a:t>
            </a:r>
            <a:r>
              <a:rPr lang="en-GB" sz="2800" i="1" kern="1400" dirty="0" smtClean="0">
                <a:solidFill>
                  <a:srgbClr val="000000"/>
                </a:solidFill>
                <a:latin typeface="Calibri" panose="020F0502020204030204" pitchFamily="34" charset="0"/>
              </a:rPr>
              <a:t>since last week</a:t>
            </a:r>
            <a:r>
              <a:rPr lang="en-GB" sz="2800" i="1" kern="1400" dirty="0" smtClean="0">
                <a:solidFill>
                  <a:srgbClr val="000000"/>
                </a:solidFill>
                <a:latin typeface="Calibri" panose="020F0502020204030204" pitchFamily="34" charset="0"/>
              </a:rPr>
              <a:t>.</a:t>
            </a:r>
            <a:endParaRPr lang="en-GB" sz="2000" kern="1400" dirty="0" smtClean="0">
              <a:ln>
                <a:noFill/>
              </a:ln>
              <a:solidFill>
                <a:srgbClr val="000000"/>
              </a:solidFill>
              <a:effectLst/>
              <a:latin typeface="Calibri" panose="020F0502020204030204" pitchFamily="34" charset="0"/>
            </a:endParaRPr>
          </a:p>
          <a:p>
            <a:pPr>
              <a:lnSpc>
                <a:spcPct val="119000"/>
              </a:lnSpc>
              <a:spcAft>
                <a:spcPts val="600"/>
              </a:spcAft>
            </a:pPr>
            <a:r>
              <a:rPr lang="en-GB" sz="2000" kern="1400" dirty="0" smtClean="0">
                <a:ln>
                  <a:noFill/>
                </a:ln>
                <a:solidFill>
                  <a:srgbClr val="000000"/>
                </a:solidFill>
                <a:effectLst/>
                <a:latin typeface="Calibri" panose="020F0502020204030204" pitchFamily="34" charset="0"/>
              </a:rPr>
              <a:t> </a:t>
            </a:r>
            <a:endParaRPr lang="en-GB" sz="2000" kern="1400" dirty="0">
              <a:ln>
                <a:noFill/>
              </a:ln>
              <a:solidFill>
                <a:srgbClr val="000000"/>
              </a:solidFill>
              <a:effectLst/>
              <a:latin typeface="Calibri" panose="020F0502020204030204" pitchFamily="34" charset="0"/>
            </a:endParaRPr>
          </a:p>
        </p:txBody>
      </p:sp>
      <p:sp>
        <p:nvSpPr>
          <p:cNvPr id="4" name="Rectangle 3"/>
          <p:cNvSpPr/>
          <p:nvPr/>
        </p:nvSpPr>
        <p:spPr>
          <a:xfrm>
            <a:off x="2452252" y="4840132"/>
            <a:ext cx="5980547" cy="1117870"/>
          </a:xfrm>
          <a:prstGeom prst="rect">
            <a:avLst/>
          </a:prstGeom>
        </p:spPr>
        <p:txBody>
          <a:bodyPr wrap="square">
            <a:spAutoFit/>
          </a:bodyPr>
          <a:lstStyle/>
          <a:p>
            <a:pPr algn="r">
              <a:lnSpc>
                <a:spcPct val="119000"/>
              </a:lnSpc>
            </a:pPr>
            <a:r>
              <a:rPr lang="en-GB" sz="2800" i="1" kern="1400" dirty="0" smtClean="0">
                <a:solidFill>
                  <a:srgbClr val="000000"/>
                </a:solidFill>
                <a:latin typeface="Calibri" panose="020F0502020204030204" pitchFamily="34" charset="0"/>
              </a:rPr>
              <a:t>We pause for a moment </a:t>
            </a:r>
          </a:p>
          <a:p>
            <a:pPr algn="r">
              <a:lnSpc>
                <a:spcPct val="119000"/>
              </a:lnSpc>
            </a:pPr>
            <a:r>
              <a:rPr lang="en-GB" sz="2800" i="1" kern="1400" dirty="0" smtClean="0">
                <a:solidFill>
                  <a:srgbClr val="000000"/>
                </a:solidFill>
                <a:latin typeface="Calibri" panose="020F0502020204030204" pitchFamily="34" charset="0"/>
              </a:rPr>
              <a:t>to prepare to listen to </a:t>
            </a:r>
            <a:r>
              <a:rPr lang="en-GB" sz="2800" i="1" kern="1400" smtClean="0">
                <a:solidFill>
                  <a:srgbClr val="000000"/>
                </a:solidFill>
                <a:latin typeface="Calibri" panose="020F0502020204030204" pitchFamily="34" charset="0"/>
              </a:rPr>
              <a:t>God’s Word</a:t>
            </a:r>
            <a:endParaRPr lang="en-GB" sz="1400" kern="1400" dirty="0">
              <a:ln>
                <a:noFill/>
              </a:ln>
              <a:solidFill>
                <a:srgbClr val="000000"/>
              </a:solidFill>
              <a:effectLst/>
              <a:latin typeface="Calibri" panose="020F0502020204030204" pitchFamily="34" charset="0"/>
            </a:endParaRPr>
          </a:p>
        </p:txBody>
      </p:sp>
      <p:sp>
        <p:nvSpPr>
          <p:cNvPr id="12" name="Rectangle 11"/>
          <p:cNvSpPr/>
          <p:nvPr/>
        </p:nvSpPr>
        <p:spPr>
          <a:xfrm>
            <a:off x="3544" y="5639333"/>
            <a:ext cx="2633447" cy="1310230"/>
          </a:xfrm>
          <a:prstGeom prst="rect">
            <a:avLst/>
          </a:prstGeom>
        </p:spPr>
        <p:txBody>
          <a:bodyPr wrap="square">
            <a:spAutoFit/>
          </a:bodyPr>
          <a:lstStyle/>
          <a:p>
            <a:r>
              <a:rPr lang="en-GB" sz="1600" kern="1400" dirty="0">
                <a:solidFill>
                  <a:schemeClr val="bg1"/>
                </a:solidFill>
                <a:latin typeface="Calibri" panose="020F0502020204030204" pitchFamily="34" charset="0"/>
              </a:rPr>
              <a:t>in preparation for:</a:t>
            </a:r>
            <a:endParaRPr lang="en-GB" sz="900" kern="1400" dirty="0">
              <a:solidFill>
                <a:schemeClr val="bg1"/>
              </a:solidFill>
              <a:latin typeface="Calibri" panose="020F0502020204030204" pitchFamily="34" charset="0"/>
            </a:endParaRPr>
          </a:p>
          <a:p>
            <a:r>
              <a:rPr lang="en-GB" sz="2800" b="1" kern="1400" spc="-150" dirty="0" smtClean="0">
                <a:solidFill>
                  <a:schemeClr val="bg1"/>
                </a:solidFill>
                <a:latin typeface="Calibri" panose="020F0502020204030204" pitchFamily="34" charset="0"/>
              </a:rPr>
              <a:t>4th </a:t>
            </a:r>
            <a:r>
              <a:rPr lang="en-GB" sz="2800" b="1" kern="1400" spc="-150" dirty="0">
                <a:solidFill>
                  <a:schemeClr val="bg1"/>
                </a:solidFill>
                <a:latin typeface="Calibri" panose="020F0502020204030204" pitchFamily="34" charset="0"/>
              </a:rPr>
              <a:t>Sunday </a:t>
            </a:r>
            <a:endParaRPr lang="en-GB" sz="2800" b="1" kern="1400" spc="-150" dirty="0" smtClean="0">
              <a:solidFill>
                <a:schemeClr val="bg1"/>
              </a:solidFill>
              <a:latin typeface="Calibri" panose="020F0502020204030204" pitchFamily="34" charset="0"/>
            </a:endParaRPr>
          </a:p>
          <a:p>
            <a:r>
              <a:rPr lang="en-GB" sz="2800" b="1" kern="1400" spc="-150" dirty="0" smtClean="0">
                <a:solidFill>
                  <a:schemeClr val="bg1"/>
                </a:solidFill>
                <a:latin typeface="Calibri" panose="020F0502020204030204" pitchFamily="34" charset="0"/>
              </a:rPr>
              <a:t>Adv</a:t>
            </a:r>
            <a:r>
              <a:rPr lang="en-GB" sz="2800" b="1" kern="1400" spc="-150" dirty="0" smtClean="0">
                <a:solidFill>
                  <a:schemeClr val="bg1"/>
                </a:solidFill>
                <a:latin typeface="Calibri" panose="020F0502020204030204" pitchFamily="34" charset="0"/>
              </a:rPr>
              <a:t>ent </a:t>
            </a:r>
            <a:r>
              <a:rPr lang="en-GB" sz="2800" b="1" kern="1400" spc="-150" dirty="0">
                <a:solidFill>
                  <a:schemeClr val="bg1"/>
                </a:solidFill>
                <a:latin typeface="Calibri" panose="020F0502020204030204" pitchFamily="34" charset="0"/>
              </a:rPr>
              <a:t>2023</a:t>
            </a:r>
            <a:endParaRPr lang="en-GB" sz="900" kern="1400" spc="-15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b="28812"/>
          <a:stretch/>
        </p:blipFill>
        <p:spPr>
          <a:xfrm>
            <a:off x="73491" y="90001"/>
            <a:ext cx="1845736" cy="1313926"/>
          </a:xfrm>
          <a:prstGeom prst="rect">
            <a:avLst/>
          </a:prstGeom>
        </p:spPr>
      </p:pic>
      <p:sp>
        <p:nvSpPr>
          <p:cNvPr id="16" name="Subtitle 2"/>
          <p:cNvSpPr txBox="1">
            <a:spLocks/>
          </p:cNvSpPr>
          <p:nvPr/>
        </p:nvSpPr>
        <p:spPr>
          <a:xfrm>
            <a:off x="-1" y="1474967"/>
            <a:ext cx="1919227" cy="6269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400" b="1" smtClean="0">
                <a:solidFill>
                  <a:schemeClr val="bg1"/>
                </a:solidFill>
              </a:rPr>
              <a:t>RESPOND</a:t>
            </a:r>
            <a:endParaRPr lang="en-IE" sz="3400" b="1" dirty="0">
              <a:solidFill>
                <a:schemeClr val="bg1"/>
              </a:solidFill>
            </a:endParaRPr>
          </a:p>
        </p:txBody>
      </p:sp>
    </p:spTree>
    <p:extLst>
      <p:ext uri="{BB962C8B-B14F-4D97-AF65-F5344CB8AC3E}">
        <p14:creationId xmlns:p14="http://schemas.microsoft.com/office/powerpoint/2010/main" val="334383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29117" y="-73891"/>
            <a:ext cx="2133601"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4" name="Picture 2" descr="Small Faith Sharing Group process logos"/>
          <p:cNvPicPr>
            <a:picLocks noChangeAspect="1" noChangeArrowheads="1"/>
          </p:cNvPicPr>
          <p:nvPr/>
        </p:nvPicPr>
        <p:blipFill>
          <a:blip r:embed="rId3" cstate="print">
            <a:extLst>
              <a:ext uri="{28A0092B-C50C-407E-A947-70E740481C1C}">
                <a14:useLocalDpi xmlns:a14="http://schemas.microsoft.com/office/drawing/2010/main" val="0"/>
              </a:ext>
            </a:extLst>
          </a:blip>
          <a:srcRect l="36903" t="3906" r="33006" b="66158"/>
          <a:stretch>
            <a:fillRect/>
          </a:stretch>
        </p:blipFill>
        <p:spPr bwMode="auto">
          <a:xfrm>
            <a:off x="2232865" y="187653"/>
            <a:ext cx="901475" cy="82521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 Box 3"/>
          <p:cNvSpPr txBox="1">
            <a:spLocks noChangeArrowheads="1"/>
          </p:cNvSpPr>
          <p:nvPr/>
        </p:nvSpPr>
        <p:spPr bwMode="auto">
          <a:xfrm>
            <a:off x="3335204" y="187653"/>
            <a:ext cx="5550177"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5400" b="1" i="0" u="none" strike="noStrike" cap="none" normalizeH="0" baseline="0" dirty="0" smtClean="0">
                <a:ln>
                  <a:noFill/>
                </a:ln>
                <a:solidFill>
                  <a:srgbClr val="000000"/>
                </a:solidFill>
                <a:effectLst/>
                <a:latin typeface="Showcard Gothic" panose="04020904020102020604" pitchFamily="82" charset="0"/>
              </a:rPr>
              <a:t>HEAR</a:t>
            </a:r>
          </a:p>
        </p:txBody>
      </p:sp>
      <p:sp>
        <p:nvSpPr>
          <p:cNvPr id="3" name="TextBox 2"/>
          <p:cNvSpPr txBox="1"/>
          <p:nvPr/>
        </p:nvSpPr>
        <p:spPr>
          <a:xfrm>
            <a:off x="2232865" y="1012870"/>
            <a:ext cx="6652515" cy="369332"/>
          </a:xfrm>
          <a:prstGeom prst="rect">
            <a:avLst/>
          </a:prstGeom>
          <a:noFill/>
        </p:spPr>
        <p:txBody>
          <a:bodyPr wrap="square" rtlCol="0">
            <a:spAutoFit/>
          </a:bodyPr>
          <a:lstStyle/>
          <a:p>
            <a:pPr algn="just" eaLnBrk="0" fontAlgn="base" hangingPunct="0">
              <a:spcBef>
                <a:spcPct val="0"/>
              </a:spcBef>
              <a:spcAft>
                <a:spcPct val="0"/>
              </a:spcAft>
            </a:pPr>
            <a:r>
              <a:rPr lang="en-IE" altLang="en-US" i="1" dirty="0">
                <a:solidFill>
                  <a:srgbClr val="000000"/>
                </a:solidFill>
                <a:latin typeface="Calibri" panose="020F0502020204030204" pitchFamily="34" charset="0"/>
              </a:rPr>
              <a:t>We listen now to words </a:t>
            </a:r>
            <a:r>
              <a:rPr lang="en-IE" altLang="en-US" i="1" dirty="0" smtClean="0">
                <a:solidFill>
                  <a:srgbClr val="000000"/>
                </a:solidFill>
                <a:latin typeface="Calibri" panose="020F0502020204030204" pitchFamily="34" charset="0"/>
              </a:rPr>
              <a:t>from the gospel of Luke	       </a:t>
            </a:r>
            <a:r>
              <a:rPr lang="en-IE" altLang="en-US" sz="1400" i="1" dirty="0" smtClean="0">
                <a:solidFill>
                  <a:srgbClr val="000000"/>
                </a:solidFill>
                <a:latin typeface="Calibri" panose="020F0502020204030204" pitchFamily="34" charset="0"/>
              </a:rPr>
              <a:t>[Luke 1:26-35, 37-38]</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4" name="Text Box 4"/>
          <p:cNvSpPr txBox="1">
            <a:spLocks noChangeArrowheads="1"/>
          </p:cNvSpPr>
          <p:nvPr/>
        </p:nvSpPr>
        <p:spPr bwMode="auto">
          <a:xfrm>
            <a:off x="2340249" y="1841972"/>
            <a:ext cx="6437746" cy="4532001"/>
          </a:xfrm>
          <a:prstGeom prst="rect">
            <a:avLst/>
          </a:prstGeom>
          <a:noFill/>
          <a:ln w="6350" algn="ctr">
            <a:no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r>
              <a:rPr lang="en-GB" sz="1780" dirty="0"/>
              <a:t>The angel Gabriel was sent by God to a town in Galilee called Nazareth, to a virgin betrothed to a man named Joseph, of the House of David; and the virgin’s name was Mary. He went in and said to her, ‘Rejoice, so highly favoured! The Lord is with you.’ She was deeply disturbed by these words and asked herself what this greeting could mean, but the angel said to her, ‘Mary, do not be afraid; you have won God’s favour. Listen! You are to conceive and bear a son, and you must name him Jesus. He will be great and will be called Son of the Most High. The Lord God will give him the throne of his ancestor David; he will rule over the House of Jacob for ever and his reign will have no end.’ Mary said to the angel, ‘But how can this come about, since I am a virgin?’ ‘The Holy Spirit will come upon you’ the angel answered ‘and the power of the Most High will cover you with its shadow. And so the child will be holy and will be called Son of God.’ ‘I am the handmaid of the Lord,’ said Mary ‘let what you have said be done to me.’ And the angel left her</a:t>
            </a:r>
            <a:r>
              <a:rPr lang="en-GB" sz="1780" dirty="0" smtClean="0"/>
              <a:t>.</a:t>
            </a:r>
            <a:r>
              <a:rPr lang="en-GB" sz="1780" dirty="0"/>
              <a:t> </a:t>
            </a:r>
          </a:p>
        </p:txBody>
      </p:sp>
      <p:sp>
        <p:nvSpPr>
          <p:cNvPr id="13" name="Text Box 6"/>
          <p:cNvSpPr txBox="1">
            <a:spLocks noChangeArrowheads="1"/>
          </p:cNvSpPr>
          <p:nvPr/>
        </p:nvSpPr>
        <p:spPr bwMode="auto">
          <a:xfrm>
            <a:off x="8305096" y="6040597"/>
            <a:ext cx="633412" cy="7334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8000" b="0" i="0" u="none" strike="noStrike" cap="none" normalizeH="0" baseline="0" dirty="0" smtClean="0">
                <a:ln>
                  <a:noFill/>
                </a:ln>
                <a:solidFill>
                  <a:srgbClr val="595959"/>
                </a:solidFill>
                <a:effectLst/>
                <a:latin typeface="Arial Black" panose="020B0A0402010202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13"/>
          <p:cNvSpPr/>
          <p:nvPr/>
        </p:nvSpPr>
        <p:spPr>
          <a:xfrm>
            <a:off x="2232865" y="1597645"/>
            <a:ext cx="6631755" cy="4941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Text Box 5"/>
          <p:cNvSpPr txBox="1">
            <a:spLocks noChangeArrowheads="1"/>
          </p:cNvSpPr>
          <p:nvPr/>
        </p:nvSpPr>
        <p:spPr bwMode="auto">
          <a:xfrm>
            <a:off x="2226505" y="1181556"/>
            <a:ext cx="608013" cy="7334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8000" b="0" i="0" u="none" strike="noStrike" cap="none" normalizeH="0" baseline="0" dirty="0" smtClean="0">
                <a:ln>
                  <a:noFill/>
                </a:ln>
                <a:solidFill>
                  <a:srgbClr val="595959"/>
                </a:solidFill>
                <a:effectLst/>
                <a:latin typeface="Arial Black" panose="020B0A0402010202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b="28812"/>
          <a:stretch/>
        </p:blipFill>
        <p:spPr>
          <a:xfrm>
            <a:off x="73491" y="90001"/>
            <a:ext cx="1845736" cy="1313926"/>
          </a:xfrm>
          <a:prstGeom prst="rect">
            <a:avLst/>
          </a:prstGeom>
        </p:spPr>
      </p:pic>
      <p:sp>
        <p:nvSpPr>
          <p:cNvPr id="18" name="Rectangle 17"/>
          <p:cNvSpPr/>
          <p:nvPr/>
        </p:nvSpPr>
        <p:spPr>
          <a:xfrm>
            <a:off x="3544" y="5639333"/>
            <a:ext cx="2633447" cy="1310230"/>
          </a:xfrm>
          <a:prstGeom prst="rect">
            <a:avLst/>
          </a:prstGeom>
        </p:spPr>
        <p:txBody>
          <a:bodyPr wrap="square">
            <a:spAutoFit/>
          </a:bodyPr>
          <a:lstStyle/>
          <a:p>
            <a:r>
              <a:rPr lang="en-GB" sz="1600" kern="1400" dirty="0">
                <a:solidFill>
                  <a:schemeClr val="bg1"/>
                </a:solidFill>
                <a:latin typeface="Calibri" panose="020F0502020204030204" pitchFamily="34" charset="0"/>
              </a:rPr>
              <a:t>in preparation for:</a:t>
            </a:r>
            <a:endParaRPr lang="en-GB" sz="900" kern="1400" dirty="0">
              <a:solidFill>
                <a:schemeClr val="bg1"/>
              </a:solidFill>
              <a:latin typeface="Calibri" panose="020F0502020204030204" pitchFamily="34" charset="0"/>
            </a:endParaRPr>
          </a:p>
          <a:p>
            <a:r>
              <a:rPr lang="en-GB" sz="2800" b="1" kern="1400" spc="-150" dirty="0" smtClean="0">
                <a:solidFill>
                  <a:schemeClr val="bg1"/>
                </a:solidFill>
                <a:latin typeface="Calibri" panose="020F0502020204030204" pitchFamily="34" charset="0"/>
              </a:rPr>
              <a:t>4th </a:t>
            </a:r>
            <a:r>
              <a:rPr lang="en-GB" sz="2800" b="1" kern="1400" spc="-150" dirty="0">
                <a:solidFill>
                  <a:schemeClr val="bg1"/>
                </a:solidFill>
                <a:latin typeface="Calibri" panose="020F0502020204030204" pitchFamily="34" charset="0"/>
              </a:rPr>
              <a:t>Sunday </a:t>
            </a:r>
            <a:endParaRPr lang="en-GB" sz="2800" b="1" kern="1400" spc="-150" dirty="0" smtClean="0">
              <a:solidFill>
                <a:schemeClr val="bg1"/>
              </a:solidFill>
              <a:latin typeface="Calibri" panose="020F0502020204030204" pitchFamily="34" charset="0"/>
            </a:endParaRPr>
          </a:p>
          <a:p>
            <a:r>
              <a:rPr lang="en-GB" sz="2800" b="1" kern="1400" spc="-150" dirty="0" smtClean="0">
                <a:solidFill>
                  <a:schemeClr val="bg1"/>
                </a:solidFill>
                <a:latin typeface="Calibri" panose="020F0502020204030204" pitchFamily="34" charset="0"/>
              </a:rPr>
              <a:t>Adv</a:t>
            </a:r>
            <a:r>
              <a:rPr lang="en-GB" sz="2800" b="1" kern="1400" spc="-150" dirty="0" smtClean="0">
                <a:solidFill>
                  <a:schemeClr val="bg1"/>
                </a:solidFill>
                <a:latin typeface="Calibri" panose="020F0502020204030204" pitchFamily="34" charset="0"/>
              </a:rPr>
              <a:t>ent </a:t>
            </a:r>
            <a:r>
              <a:rPr lang="en-GB" sz="2800" b="1" kern="1400" spc="-150" dirty="0">
                <a:solidFill>
                  <a:schemeClr val="bg1"/>
                </a:solidFill>
                <a:latin typeface="Calibri" panose="020F0502020204030204" pitchFamily="34" charset="0"/>
              </a:rPr>
              <a:t>2023</a:t>
            </a:r>
            <a:endParaRPr lang="en-GB" sz="900" kern="1400" spc="-15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21" name="Subtitle 2"/>
          <p:cNvSpPr>
            <a:spLocks noGrp="1"/>
          </p:cNvSpPr>
          <p:nvPr>
            <p:ph type="subTitle" idx="1"/>
          </p:nvPr>
        </p:nvSpPr>
        <p:spPr>
          <a:xfrm>
            <a:off x="-1" y="1474967"/>
            <a:ext cx="1919227" cy="626918"/>
          </a:xfrm>
        </p:spPr>
        <p:txBody>
          <a:bodyPr>
            <a:noAutofit/>
          </a:bodyPr>
          <a:lstStyle/>
          <a:p>
            <a:r>
              <a:rPr lang="en-GB" sz="3400" b="1" dirty="0" smtClean="0">
                <a:solidFill>
                  <a:schemeClr val="bg1"/>
                </a:solidFill>
              </a:rPr>
              <a:t>RESPOND</a:t>
            </a:r>
            <a:endParaRPr lang="en-IE" sz="3400" b="1" dirty="0">
              <a:solidFill>
                <a:schemeClr val="bg1"/>
              </a:solidFill>
            </a:endParaRPr>
          </a:p>
        </p:txBody>
      </p:sp>
    </p:spTree>
    <p:extLst>
      <p:ext uri="{BB962C8B-B14F-4D97-AF65-F5344CB8AC3E}">
        <p14:creationId xmlns:p14="http://schemas.microsoft.com/office/powerpoint/2010/main" val="370001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83126" y="-49610"/>
            <a:ext cx="2232626"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 Box 3"/>
          <p:cNvSpPr txBox="1">
            <a:spLocks noChangeArrowheads="1"/>
          </p:cNvSpPr>
          <p:nvPr/>
        </p:nvSpPr>
        <p:spPr bwMode="auto">
          <a:xfrm>
            <a:off x="3335204" y="187653"/>
            <a:ext cx="5550177"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IE" altLang="en-US" sz="5400" b="1" dirty="0" smtClean="0">
                <a:solidFill>
                  <a:srgbClr val="000000"/>
                </a:solidFill>
                <a:latin typeface="Showcard Gothic" panose="04020904020102020604" pitchFamily="82" charset="0"/>
              </a:rPr>
              <a:t>REFLECT</a:t>
            </a:r>
            <a:endParaRPr kumimoji="0" lang="en-IE" altLang="en-US" sz="5400" b="1" i="0" u="none" strike="noStrike" cap="none" normalizeH="0" baseline="0" dirty="0" smtClean="0">
              <a:ln>
                <a:noFill/>
              </a:ln>
              <a:solidFill>
                <a:srgbClr val="000000"/>
              </a:solidFill>
              <a:effectLst/>
              <a:latin typeface="Showcard Gothic" panose="04020904020102020604" pitchFamily="82" charset="0"/>
            </a:endParaRPr>
          </a:p>
        </p:txBody>
      </p:sp>
      <p:sp>
        <p:nvSpPr>
          <p:cNvPr id="3" name="TextBox 2"/>
          <p:cNvSpPr txBox="1"/>
          <p:nvPr/>
        </p:nvSpPr>
        <p:spPr>
          <a:xfrm>
            <a:off x="2232865" y="6032838"/>
            <a:ext cx="6631755" cy="523220"/>
          </a:xfrm>
          <a:prstGeom prst="rect">
            <a:avLst/>
          </a:prstGeom>
          <a:noFill/>
        </p:spPr>
        <p:txBody>
          <a:bodyPr wrap="square" rtlCol="0">
            <a:spAutoFit/>
          </a:bodyPr>
          <a:lstStyle/>
          <a:p>
            <a:pPr marL="342900" indent="-342900">
              <a:buFont typeface="Wingdings 2" panose="05020102010507070707" pitchFamily="18" charset="2"/>
              <a:buChar char=""/>
            </a:pPr>
            <a:r>
              <a:rPr lang="en-GB" sz="2000" b="1" i="1" dirty="0" smtClean="0"/>
              <a:t>What </a:t>
            </a:r>
            <a:r>
              <a:rPr lang="en-GB" sz="2000" b="1" i="1" dirty="0"/>
              <a:t>is </a:t>
            </a:r>
            <a:r>
              <a:rPr lang="en-GB" sz="2000" b="1" i="1" dirty="0" smtClean="0"/>
              <a:t>the Word of God saying to you today?</a:t>
            </a:r>
            <a:endParaRPr lang="en-GB" sz="2000" b="1" dirty="0"/>
          </a:p>
          <a:p>
            <a:endParaRPr lang="en-GB" sz="800" dirty="0"/>
          </a:p>
        </p:txBody>
      </p:sp>
      <p:pic>
        <p:nvPicPr>
          <p:cNvPr id="4098" name="Picture 2" descr="Small Faith Sharing Group process logos"/>
          <p:cNvPicPr>
            <a:picLocks noChangeAspect="1" noChangeArrowheads="1"/>
          </p:cNvPicPr>
          <p:nvPr/>
        </p:nvPicPr>
        <p:blipFill>
          <a:blip r:embed="rId3" cstate="print">
            <a:extLst>
              <a:ext uri="{28A0092B-C50C-407E-A947-70E740481C1C}">
                <a14:useLocalDpi xmlns:a14="http://schemas.microsoft.com/office/drawing/2010/main" val="0"/>
              </a:ext>
            </a:extLst>
          </a:blip>
          <a:srcRect l="4970" t="36700" r="65094" b="33304"/>
          <a:stretch>
            <a:fillRect/>
          </a:stretch>
        </p:blipFill>
        <p:spPr bwMode="auto">
          <a:xfrm>
            <a:off x="2232865" y="186386"/>
            <a:ext cx="900000" cy="8341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Text Box 4"/>
          <p:cNvSpPr txBox="1">
            <a:spLocks noChangeArrowheads="1"/>
          </p:cNvSpPr>
          <p:nvPr/>
        </p:nvSpPr>
        <p:spPr bwMode="auto">
          <a:xfrm>
            <a:off x="2329869" y="1180294"/>
            <a:ext cx="6437746" cy="4532001"/>
          </a:xfrm>
          <a:prstGeom prst="rect">
            <a:avLst/>
          </a:prstGeom>
          <a:noFill/>
          <a:ln w="6350" algn="ctr">
            <a:no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r>
              <a:rPr lang="en-GB" dirty="0"/>
              <a:t>The angel Gabriel was sent by God to a town in Galilee called Nazareth, to a virgin betrothed to a man named Joseph, of the House of David; and the virgin’s name was Mary. He went in and said to her, ‘Rejoice, so highly favoured! The Lord is with you.’ She was deeply disturbed by these words and asked herself what this greeting could mean, but the angel said to her, ‘Mary, do not be afraid; you have won God’s favour. Listen! You are to conceive and bear a son, and you must name him Jesus. He will be great and will be called Son of the Most High. The Lord God will give him the throne of his ancestor David; he will rule over the House of Jacob for ever and his reign will have no end.’ Mary said to the angel, ‘But how can this come about, since I am a virgin?’ ‘The Holy Spirit will come upon you’ the angel answered ‘and the power of the Most High will cover you with its shadow. And so the child will be holy and will be called Son of God.’ ‘I am the handmaid of the Lord,’ said Mary ‘let what you have said be done to me.’ And the angel left her</a:t>
            </a:r>
            <a:r>
              <a:rPr lang="en-GB" dirty="0" smtClean="0"/>
              <a:t>.</a:t>
            </a:r>
            <a:endParaRPr lang="en-GB" dirty="0"/>
          </a:p>
        </p:txBody>
      </p:sp>
      <p:sp>
        <p:nvSpPr>
          <p:cNvPr id="14" name="Rectangle 13"/>
          <p:cNvSpPr/>
          <p:nvPr/>
        </p:nvSpPr>
        <p:spPr>
          <a:xfrm>
            <a:off x="2232865" y="1089642"/>
            <a:ext cx="6631755" cy="4746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b="28812"/>
          <a:stretch/>
        </p:blipFill>
        <p:spPr>
          <a:xfrm>
            <a:off x="73491" y="90001"/>
            <a:ext cx="1845736" cy="1313926"/>
          </a:xfrm>
          <a:prstGeom prst="rect">
            <a:avLst/>
          </a:prstGeom>
        </p:spPr>
      </p:pic>
      <p:sp>
        <p:nvSpPr>
          <p:cNvPr id="17" name="Rectangle 16"/>
          <p:cNvSpPr/>
          <p:nvPr/>
        </p:nvSpPr>
        <p:spPr>
          <a:xfrm>
            <a:off x="3544" y="5639333"/>
            <a:ext cx="2633447" cy="1310230"/>
          </a:xfrm>
          <a:prstGeom prst="rect">
            <a:avLst/>
          </a:prstGeom>
        </p:spPr>
        <p:txBody>
          <a:bodyPr wrap="square">
            <a:spAutoFit/>
          </a:bodyPr>
          <a:lstStyle/>
          <a:p>
            <a:r>
              <a:rPr lang="en-GB" sz="1600" kern="1400" dirty="0">
                <a:solidFill>
                  <a:schemeClr val="bg1"/>
                </a:solidFill>
                <a:latin typeface="Calibri" panose="020F0502020204030204" pitchFamily="34" charset="0"/>
              </a:rPr>
              <a:t>in preparation for:</a:t>
            </a:r>
            <a:endParaRPr lang="en-GB" sz="900" kern="1400" dirty="0">
              <a:solidFill>
                <a:schemeClr val="bg1"/>
              </a:solidFill>
              <a:latin typeface="Calibri" panose="020F0502020204030204" pitchFamily="34" charset="0"/>
            </a:endParaRPr>
          </a:p>
          <a:p>
            <a:r>
              <a:rPr lang="en-GB" sz="2800" b="1" kern="1400" spc="-150" dirty="0" smtClean="0">
                <a:solidFill>
                  <a:schemeClr val="bg1"/>
                </a:solidFill>
                <a:latin typeface="Calibri" panose="020F0502020204030204" pitchFamily="34" charset="0"/>
              </a:rPr>
              <a:t>4th </a:t>
            </a:r>
            <a:r>
              <a:rPr lang="en-GB" sz="2800" b="1" kern="1400" spc="-150" dirty="0">
                <a:solidFill>
                  <a:schemeClr val="bg1"/>
                </a:solidFill>
                <a:latin typeface="Calibri" panose="020F0502020204030204" pitchFamily="34" charset="0"/>
              </a:rPr>
              <a:t>Sunday </a:t>
            </a:r>
            <a:endParaRPr lang="en-GB" sz="2800" b="1" kern="1400" spc="-150" dirty="0" smtClean="0">
              <a:solidFill>
                <a:schemeClr val="bg1"/>
              </a:solidFill>
              <a:latin typeface="Calibri" panose="020F0502020204030204" pitchFamily="34" charset="0"/>
            </a:endParaRPr>
          </a:p>
          <a:p>
            <a:r>
              <a:rPr lang="en-GB" sz="2800" b="1" kern="1400" spc="-150" dirty="0" smtClean="0">
                <a:solidFill>
                  <a:schemeClr val="bg1"/>
                </a:solidFill>
                <a:latin typeface="Calibri" panose="020F0502020204030204" pitchFamily="34" charset="0"/>
              </a:rPr>
              <a:t>Adv</a:t>
            </a:r>
            <a:r>
              <a:rPr lang="en-GB" sz="2800" b="1" kern="1400" spc="-150" dirty="0" smtClean="0">
                <a:solidFill>
                  <a:schemeClr val="bg1"/>
                </a:solidFill>
                <a:latin typeface="Calibri" panose="020F0502020204030204" pitchFamily="34" charset="0"/>
              </a:rPr>
              <a:t>ent </a:t>
            </a:r>
            <a:r>
              <a:rPr lang="en-GB" sz="2800" b="1" kern="1400" spc="-150" dirty="0">
                <a:solidFill>
                  <a:schemeClr val="bg1"/>
                </a:solidFill>
                <a:latin typeface="Calibri" panose="020F0502020204030204" pitchFamily="34" charset="0"/>
              </a:rPr>
              <a:t>2023</a:t>
            </a:r>
            <a:endParaRPr lang="en-GB" sz="900" kern="1400" spc="-15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20" name="Subtitle 2"/>
          <p:cNvSpPr>
            <a:spLocks noGrp="1"/>
          </p:cNvSpPr>
          <p:nvPr>
            <p:ph type="subTitle" idx="1"/>
          </p:nvPr>
        </p:nvSpPr>
        <p:spPr>
          <a:xfrm>
            <a:off x="-1" y="1474967"/>
            <a:ext cx="1919227" cy="626918"/>
          </a:xfrm>
        </p:spPr>
        <p:txBody>
          <a:bodyPr>
            <a:noAutofit/>
          </a:bodyPr>
          <a:lstStyle/>
          <a:p>
            <a:r>
              <a:rPr lang="en-GB" sz="3400" b="1" dirty="0" smtClean="0">
                <a:solidFill>
                  <a:schemeClr val="bg1"/>
                </a:solidFill>
              </a:rPr>
              <a:t>RESPOND</a:t>
            </a:r>
            <a:endParaRPr lang="en-IE" sz="3400" b="1" dirty="0">
              <a:solidFill>
                <a:schemeClr val="bg1"/>
              </a:solidFill>
            </a:endParaRPr>
          </a:p>
        </p:txBody>
      </p:sp>
    </p:spTree>
    <p:extLst>
      <p:ext uri="{BB962C8B-B14F-4D97-AF65-F5344CB8AC3E}">
        <p14:creationId xmlns:p14="http://schemas.microsoft.com/office/powerpoint/2010/main" val="302687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101600" y="-49610"/>
            <a:ext cx="2251099"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 Box 3"/>
          <p:cNvSpPr txBox="1">
            <a:spLocks noChangeArrowheads="1"/>
          </p:cNvSpPr>
          <p:nvPr/>
        </p:nvSpPr>
        <p:spPr bwMode="auto">
          <a:xfrm>
            <a:off x="3335204" y="187653"/>
            <a:ext cx="5550177"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IE" altLang="en-US" sz="5400" b="1" smtClean="0">
                <a:solidFill>
                  <a:srgbClr val="000000"/>
                </a:solidFill>
                <a:latin typeface="Showcard Gothic" panose="04020904020102020604" pitchFamily="82" charset="0"/>
              </a:rPr>
              <a:t>REFLECT</a:t>
            </a:r>
            <a:endParaRPr kumimoji="0" lang="en-IE" altLang="en-US" sz="5400" b="1" i="0" u="none" strike="noStrike" cap="none" normalizeH="0" baseline="0" dirty="0" smtClean="0">
              <a:ln>
                <a:noFill/>
              </a:ln>
              <a:solidFill>
                <a:srgbClr val="000000"/>
              </a:solidFill>
              <a:effectLst/>
              <a:latin typeface="Showcard Gothic" panose="04020904020102020604" pitchFamily="82" charset="0"/>
            </a:endParaRPr>
          </a:p>
        </p:txBody>
      </p:sp>
      <p:pic>
        <p:nvPicPr>
          <p:cNvPr id="4098" name="Picture 2" descr="Small Faith Sharing Group process logos"/>
          <p:cNvPicPr>
            <a:picLocks noChangeAspect="1" noChangeArrowheads="1"/>
          </p:cNvPicPr>
          <p:nvPr/>
        </p:nvPicPr>
        <p:blipFill>
          <a:blip r:embed="rId3" cstate="print">
            <a:extLst>
              <a:ext uri="{28A0092B-C50C-407E-A947-70E740481C1C}">
                <a14:useLocalDpi xmlns:a14="http://schemas.microsoft.com/office/drawing/2010/main" val="0"/>
              </a:ext>
            </a:extLst>
          </a:blip>
          <a:srcRect l="4970" t="36700" r="65094" b="33304"/>
          <a:stretch>
            <a:fillRect/>
          </a:stretch>
        </p:blipFill>
        <p:spPr bwMode="auto">
          <a:xfrm>
            <a:off x="2232865" y="186386"/>
            <a:ext cx="900000" cy="8341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TextBox 11"/>
          <p:cNvSpPr txBox="1"/>
          <p:nvPr/>
        </p:nvSpPr>
        <p:spPr>
          <a:xfrm>
            <a:off x="2232865" y="6022223"/>
            <a:ext cx="6631755" cy="400110"/>
          </a:xfrm>
          <a:prstGeom prst="rect">
            <a:avLst/>
          </a:prstGeom>
          <a:noFill/>
        </p:spPr>
        <p:txBody>
          <a:bodyPr wrap="square" rtlCol="0">
            <a:spAutoFit/>
          </a:bodyPr>
          <a:lstStyle/>
          <a:p>
            <a:pPr marL="342900" indent="-342900">
              <a:buFont typeface="Wingdings 2" panose="05020102010507070707" pitchFamily="18" charset="2"/>
              <a:buChar char=""/>
            </a:pPr>
            <a:r>
              <a:rPr lang="en-GB" sz="2000" b="1" dirty="0" smtClean="0"/>
              <a:t>What are you </a:t>
            </a:r>
            <a:r>
              <a:rPr lang="en-GB" sz="2000" b="1" i="1" dirty="0" smtClean="0"/>
              <a:t>noticing about the image? </a:t>
            </a:r>
            <a:endParaRPr lang="en-GB" sz="2000" b="1" dirty="0"/>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b="28812"/>
          <a:stretch/>
        </p:blipFill>
        <p:spPr>
          <a:xfrm>
            <a:off x="73491" y="90001"/>
            <a:ext cx="1845736" cy="1313926"/>
          </a:xfrm>
          <a:prstGeom prst="rect">
            <a:avLst/>
          </a:prstGeom>
        </p:spPr>
      </p:pic>
      <p:sp>
        <p:nvSpPr>
          <p:cNvPr id="18" name="Rectangle 17"/>
          <p:cNvSpPr/>
          <p:nvPr/>
        </p:nvSpPr>
        <p:spPr>
          <a:xfrm>
            <a:off x="3544" y="5639333"/>
            <a:ext cx="2633447" cy="1310230"/>
          </a:xfrm>
          <a:prstGeom prst="rect">
            <a:avLst/>
          </a:prstGeom>
        </p:spPr>
        <p:txBody>
          <a:bodyPr wrap="square">
            <a:spAutoFit/>
          </a:bodyPr>
          <a:lstStyle/>
          <a:p>
            <a:r>
              <a:rPr lang="en-GB" sz="1600" kern="1400" dirty="0">
                <a:solidFill>
                  <a:schemeClr val="bg1"/>
                </a:solidFill>
                <a:latin typeface="Calibri" panose="020F0502020204030204" pitchFamily="34" charset="0"/>
              </a:rPr>
              <a:t>in preparation for:</a:t>
            </a:r>
            <a:endParaRPr lang="en-GB" sz="900" kern="1400" dirty="0">
              <a:solidFill>
                <a:schemeClr val="bg1"/>
              </a:solidFill>
              <a:latin typeface="Calibri" panose="020F0502020204030204" pitchFamily="34" charset="0"/>
            </a:endParaRPr>
          </a:p>
          <a:p>
            <a:r>
              <a:rPr lang="en-GB" sz="2800" b="1" kern="1400" spc="-150" dirty="0" smtClean="0">
                <a:solidFill>
                  <a:schemeClr val="bg1"/>
                </a:solidFill>
                <a:latin typeface="Calibri" panose="020F0502020204030204" pitchFamily="34" charset="0"/>
              </a:rPr>
              <a:t>4th </a:t>
            </a:r>
            <a:r>
              <a:rPr lang="en-GB" sz="2800" b="1" kern="1400" spc="-150" dirty="0">
                <a:solidFill>
                  <a:schemeClr val="bg1"/>
                </a:solidFill>
                <a:latin typeface="Calibri" panose="020F0502020204030204" pitchFamily="34" charset="0"/>
              </a:rPr>
              <a:t>Sunday </a:t>
            </a:r>
            <a:endParaRPr lang="en-GB" sz="2800" b="1" kern="1400" spc="-150" dirty="0" smtClean="0">
              <a:solidFill>
                <a:schemeClr val="bg1"/>
              </a:solidFill>
              <a:latin typeface="Calibri" panose="020F0502020204030204" pitchFamily="34" charset="0"/>
            </a:endParaRPr>
          </a:p>
          <a:p>
            <a:r>
              <a:rPr lang="en-GB" sz="2800" b="1" kern="1400" spc="-150" dirty="0" smtClean="0">
                <a:solidFill>
                  <a:schemeClr val="bg1"/>
                </a:solidFill>
                <a:latin typeface="Calibri" panose="020F0502020204030204" pitchFamily="34" charset="0"/>
              </a:rPr>
              <a:t>Adv</a:t>
            </a:r>
            <a:r>
              <a:rPr lang="en-GB" sz="2800" b="1" kern="1400" spc="-150" dirty="0" smtClean="0">
                <a:solidFill>
                  <a:schemeClr val="bg1"/>
                </a:solidFill>
                <a:latin typeface="Calibri" panose="020F0502020204030204" pitchFamily="34" charset="0"/>
              </a:rPr>
              <a:t>ent </a:t>
            </a:r>
            <a:r>
              <a:rPr lang="en-GB" sz="2800" b="1" kern="1400" spc="-150" dirty="0">
                <a:solidFill>
                  <a:schemeClr val="bg1"/>
                </a:solidFill>
                <a:latin typeface="Calibri" panose="020F0502020204030204" pitchFamily="34" charset="0"/>
              </a:rPr>
              <a:t>2023</a:t>
            </a:r>
            <a:endParaRPr lang="en-GB" sz="900" kern="1400" spc="-15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23" name="Subtitle 2"/>
          <p:cNvSpPr>
            <a:spLocks noGrp="1"/>
          </p:cNvSpPr>
          <p:nvPr>
            <p:ph type="subTitle" idx="1"/>
          </p:nvPr>
        </p:nvSpPr>
        <p:spPr>
          <a:xfrm>
            <a:off x="-1" y="1474967"/>
            <a:ext cx="1919227" cy="626918"/>
          </a:xfrm>
        </p:spPr>
        <p:txBody>
          <a:bodyPr>
            <a:noAutofit/>
          </a:bodyPr>
          <a:lstStyle/>
          <a:p>
            <a:r>
              <a:rPr lang="en-GB" sz="3400" b="1" dirty="0" smtClean="0">
                <a:solidFill>
                  <a:schemeClr val="bg1"/>
                </a:solidFill>
              </a:rPr>
              <a:t>RESPOND</a:t>
            </a:r>
            <a:endParaRPr lang="en-IE" sz="3400" b="1" dirty="0">
              <a:solidFill>
                <a:schemeClr val="bg1"/>
              </a:solidFill>
            </a:endParaRPr>
          </a:p>
        </p:txBody>
      </p:sp>
      <p:pic>
        <p:nvPicPr>
          <p:cNvPr id="24" name="Picture 5" descr="Untitled design"/>
          <p:cNvPicPr>
            <a:picLocks noChangeAspect="1" noChangeArrowheads="1"/>
          </p:cNvPicPr>
          <p:nvPr/>
        </p:nvPicPr>
        <p:blipFill>
          <a:blip r:embed="rId5">
            <a:extLst>
              <a:ext uri="{28A0092B-C50C-407E-A947-70E740481C1C}">
                <a14:useLocalDpi xmlns:a14="http://schemas.microsoft.com/office/drawing/2010/main" val="0"/>
              </a:ext>
            </a:extLst>
          </a:blip>
          <a:srcRect l="10001" t="1093" r="10626" b="50162"/>
          <a:stretch>
            <a:fillRect/>
          </a:stretch>
        </p:blipFill>
        <p:spPr bwMode="auto">
          <a:xfrm>
            <a:off x="2289251" y="1436129"/>
            <a:ext cx="6596130" cy="405197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9360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64654" y="-49610"/>
            <a:ext cx="2214154"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 Box 3"/>
          <p:cNvSpPr txBox="1">
            <a:spLocks noChangeArrowheads="1"/>
          </p:cNvSpPr>
          <p:nvPr/>
        </p:nvSpPr>
        <p:spPr bwMode="auto">
          <a:xfrm>
            <a:off x="3335204" y="187653"/>
            <a:ext cx="5550177"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IE" altLang="en-US" sz="5400" b="1" smtClean="0">
                <a:solidFill>
                  <a:srgbClr val="000000"/>
                </a:solidFill>
                <a:latin typeface="Showcard Gothic" panose="04020904020102020604" pitchFamily="82" charset="0"/>
              </a:rPr>
              <a:t>REFLECT</a:t>
            </a:r>
            <a:endParaRPr kumimoji="0" lang="en-IE" altLang="en-US" sz="5400" b="1" i="0" u="none" strike="noStrike" cap="none" normalizeH="0" baseline="0" dirty="0" smtClean="0">
              <a:ln>
                <a:noFill/>
              </a:ln>
              <a:solidFill>
                <a:srgbClr val="000000"/>
              </a:solidFill>
              <a:effectLst/>
              <a:latin typeface="Showcard Gothic" panose="04020904020102020604" pitchFamily="82" charset="0"/>
            </a:endParaRPr>
          </a:p>
        </p:txBody>
      </p:sp>
      <p:pic>
        <p:nvPicPr>
          <p:cNvPr id="4098" name="Picture 2" descr="Small Faith Sharing Group process logos"/>
          <p:cNvPicPr>
            <a:picLocks noChangeAspect="1" noChangeArrowheads="1"/>
          </p:cNvPicPr>
          <p:nvPr/>
        </p:nvPicPr>
        <p:blipFill>
          <a:blip r:embed="rId3" cstate="print">
            <a:extLst>
              <a:ext uri="{28A0092B-C50C-407E-A947-70E740481C1C}">
                <a14:useLocalDpi xmlns:a14="http://schemas.microsoft.com/office/drawing/2010/main" val="0"/>
              </a:ext>
            </a:extLst>
          </a:blip>
          <a:srcRect l="4970" t="36700" r="65094" b="33304"/>
          <a:stretch>
            <a:fillRect/>
          </a:stretch>
        </p:blipFill>
        <p:spPr bwMode="auto">
          <a:xfrm>
            <a:off x="2232865" y="186386"/>
            <a:ext cx="900000" cy="8341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TextBox 11"/>
          <p:cNvSpPr txBox="1"/>
          <p:nvPr/>
        </p:nvSpPr>
        <p:spPr>
          <a:xfrm>
            <a:off x="2253625" y="1994044"/>
            <a:ext cx="6631755" cy="3416320"/>
          </a:xfrm>
          <a:prstGeom prst="rect">
            <a:avLst/>
          </a:prstGeom>
          <a:noFill/>
        </p:spPr>
        <p:txBody>
          <a:bodyPr wrap="square" rtlCol="0">
            <a:spAutoFit/>
          </a:bodyPr>
          <a:lstStyle/>
          <a:p>
            <a:endParaRPr lang="en-GB" dirty="0" smtClean="0"/>
          </a:p>
          <a:p>
            <a:pPr marL="342900" indent="-342900">
              <a:buFont typeface="Wingdings 2" panose="05020102010507070707" pitchFamily="18" charset="2"/>
              <a:buChar char=""/>
            </a:pPr>
            <a:r>
              <a:rPr lang="en-GB" sz="2000" b="1" i="1" dirty="0" smtClean="0"/>
              <a:t>St Luke </a:t>
            </a:r>
            <a:r>
              <a:rPr lang="en-GB" sz="2000" b="1" i="1" dirty="0"/>
              <a:t>describes how Mary responds to God’s invitation - In what ways have you responded to God?</a:t>
            </a:r>
            <a:endParaRPr lang="en-GB" sz="2000" b="1" dirty="0"/>
          </a:p>
          <a:p>
            <a:pPr marL="342900" indent="-342900">
              <a:buFont typeface="Wingdings 2" panose="05020102010507070707" pitchFamily="18" charset="2"/>
              <a:buChar char=""/>
            </a:pPr>
            <a:endParaRPr lang="en-GB" sz="2000" b="1" dirty="0" smtClean="0"/>
          </a:p>
          <a:p>
            <a:pPr marL="342900" indent="-342900">
              <a:buFont typeface="Wingdings 2" panose="05020102010507070707" pitchFamily="18" charset="2"/>
              <a:buChar char=""/>
            </a:pPr>
            <a:r>
              <a:rPr lang="en-GB" sz="2000" b="1" i="1" dirty="0" smtClean="0"/>
              <a:t>How might you </a:t>
            </a:r>
            <a:r>
              <a:rPr lang="en-GB" sz="2000" b="1" i="1" dirty="0"/>
              <a:t>respond differently this year to the invitation Christ’s birth brings to you and others? </a:t>
            </a:r>
            <a:endParaRPr lang="en-GB" sz="2000" b="1" dirty="0"/>
          </a:p>
          <a:p>
            <a:endParaRPr lang="en-GB" sz="2000" b="1" i="1" dirty="0" smtClean="0"/>
          </a:p>
          <a:p>
            <a:pPr marL="342900" indent="-342900">
              <a:buFont typeface="Wingdings 2" panose="05020102010507070707" pitchFamily="18" charset="2"/>
              <a:buChar char=""/>
            </a:pPr>
            <a:r>
              <a:rPr lang="en-GB" sz="2000" b="1" i="1" dirty="0" smtClean="0"/>
              <a:t>How </a:t>
            </a:r>
            <a:r>
              <a:rPr lang="en-GB" sz="2000" b="1" i="1" dirty="0"/>
              <a:t>can you make a place for Jesus in this time of Advent waiting and in your Christmas celebrations?</a:t>
            </a:r>
            <a:endParaRPr lang="en-GB" sz="2000" b="1" dirty="0"/>
          </a:p>
          <a:p>
            <a:pPr marL="342900" indent="-342900">
              <a:buFont typeface="Wingdings 2" panose="05020102010507070707" pitchFamily="18" charset="2"/>
              <a:buChar char=""/>
            </a:pPr>
            <a:endParaRPr lang="en-GB" sz="2000" b="1" dirty="0"/>
          </a:p>
          <a:p>
            <a:pPr marL="342900" indent="-342900">
              <a:buFont typeface="Wingdings 2" panose="05020102010507070707" pitchFamily="18" charset="2"/>
              <a:buChar char=""/>
            </a:pPr>
            <a:endParaRPr lang="en-GB" sz="2000" b="1" dirty="0"/>
          </a:p>
        </p:txBody>
      </p:sp>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b="28812"/>
          <a:stretch/>
        </p:blipFill>
        <p:spPr>
          <a:xfrm>
            <a:off x="73491" y="90001"/>
            <a:ext cx="1845736" cy="1313926"/>
          </a:xfrm>
          <a:prstGeom prst="rect">
            <a:avLst/>
          </a:prstGeom>
        </p:spPr>
      </p:pic>
      <p:sp>
        <p:nvSpPr>
          <p:cNvPr id="16" name="Rectangle 15"/>
          <p:cNvSpPr/>
          <p:nvPr/>
        </p:nvSpPr>
        <p:spPr>
          <a:xfrm>
            <a:off x="3544" y="5639333"/>
            <a:ext cx="2633447" cy="1310230"/>
          </a:xfrm>
          <a:prstGeom prst="rect">
            <a:avLst/>
          </a:prstGeom>
        </p:spPr>
        <p:txBody>
          <a:bodyPr wrap="square">
            <a:spAutoFit/>
          </a:bodyPr>
          <a:lstStyle/>
          <a:p>
            <a:r>
              <a:rPr lang="en-GB" sz="1600" kern="1400" dirty="0">
                <a:solidFill>
                  <a:schemeClr val="bg1"/>
                </a:solidFill>
                <a:latin typeface="Calibri" panose="020F0502020204030204" pitchFamily="34" charset="0"/>
              </a:rPr>
              <a:t>in preparation for:</a:t>
            </a:r>
            <a:endParaRPr lang="en-GB" sz="900" kern="1400" dirty="0">
              <a:solidFill>
                <a:schemeClr val="bg1"/>
              </a:solidFill>
              <a:latin typeface="Calibri" panose="020F0502020204030204" pitchFamily="34" charset="0"/>
            </a:endParaRPr>
          </a:p>
          <a:p>
            <a:r>
              <a:rPr lang="en-GB" sz="2800" b="1" kern="1400" spc="-150" dirty="0" smtClean="0">
                <a:solidFill>
                  <a:schemeClr val="bg1"/>
                </a:solidFill>
                <a:latin typeface="Calibri" panose="020F0502020204030204" pitchFamily="34" charset="0"/>
              </a:rPr>
              <a:t>4th </a:t>
            </a:r>
            <a:r>
              <a:rPr lang="en-GB" sz="2800" b="1" kern="1400" spc="-150" dirty="0">
                <a:solidFill>
                  <a:schemeClr val="bg1"/>
                </a:solidFill>
                <a:latin typeface="Calibri" panose="020F0502020204030204" pitchFamily="34" charset="0"/>
              </a:rPr>
              <a:t>Sunday </a:t>
            </a:r>
            <a:endParaRPr lang="en-GB" sz="2800" b="1" kern="1400" spc="-150" dirty="0" smtClean="0">
              <a:solidFill>
                <a:schemeClr val="bg1"/>
              </a:solidFill>
              <a:latin typeface="Calibri" panose="020F0502020204030204" pitchFamily="34" charset="0"/>
            </a:endParaRPr>
          </a:p>
          <a:p>
            <a:r>
              <a:rPr lang="en-GB" sz="2800" b="1" kern="1400" spc="-150" dirty="0" smtClean="0">
                <a:solidFill>
                  <a:schemeClr val="bg1"/>
                </a:solidFill>
                <a:latin typeface="Calibri" panose="020F0502020204030204" pitchFamily="34" charset="0"/>
              </a:rPr>
              <a:t>Adv</a:t>
            </a:r>
            <a:r>
              <a:rPr lang="en-GB" sz="2800" b="1" kern="1400" spc="-150" dirty="0" smtClean="0">
                <a:solidFill>
                  <a:schemeClr val="bg1"/>
                </a:solidFill>
                <a:latin typeface="Calibri" panose="020F0502020204030204" pitchFamily="34" charset="0"/>
              </a:rPr>
              <a:t>ent </a:t>
            </a:r>
            <a:r>
              <a:rPr lang="en-GB" sz="2800" b="1" kern="1400" spc="-150" dirty="0">
                <a:solidFill>
                  <a:schemeClr val="bg1"/>
                </a:solidFill>
                <a:latin typeface="Calibri" panose="020F0502020204030204" pitchFamily="34" charset="0"/>
              </a:rPr>
              <a:t>2023</a:t>
            </a:r>
            <a:endParaRPr lang="en-GB" sz="900" kern="1400" spc="-15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19" name="Subtitle 2"/>
          <p:cNvSpPr>
            <a:spLocks noGrp="1"/>
          </p:cNvSpPr>
          <p:nvPr>
            <p:ph type="subTitle" idx="1"/>
          </p:nvPr>
        </p:nvSpPr>
        <p:spPr>
          <a:xfrm>
            <a:off x="-1" y="1474967"/>
            <a:ext cx="1919227" cy="626918"/>
          </a:xfrm>
        </p:spPr>
        <p:txBody>
          <a:bodyPr>
            <a:noAutofit/>
          </a:bodyPr>
          <a:lstStyle/>
          <a:p>
            <a:r>
              <a:rPr lang="en-GB" sz="3400" b="1" dirty="0" smtClean="0">
                <a:solidFill>
                  <a:schemeClr val="bg1"/>
                </a:solidFill>
              </a:rPr>
              <a:t>RESPOND</a:t>
            </a:r>
            <a:endParaRPr lang="en-IE" sz="3400" b="1" dirty="0">
              <a:solidFill>
                <a:schemeClr val="bg1"/>
              </a:solidFill>
            </a:endParaRPr>
          </a:p>
        </p:txBody>
      </p:sp>
    </p:spTree>
    <p:extLst>
      <p:ext uri="{BB962C8B-B14F-4D97-AF65-F5344CB8AC3E}">
        <p14:creationId xmlns:p14="http://schemas.microsoft.com/office/powerpoint/2010/main" val="257705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20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fade">
                                      <p:cBhvr>
                                        <p:cTn id="12" dur="200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5" end="5"/>
                                            </p:txEl>
                                          </p:spTgt>
                                        </p:tgtEl>
                                        <p:attrNameLst>
                                          <p:attrName>style.visibility</p:attrName>
                                        </p:attrNameLst>
                                      </p:cBhvr>
                                      <p:to>
                                        <p:strVal val="visible"/>
                                      </p:to>
                                    </p:set>
                                    <p:animEffect transition="in" filter="fade">
                                      <p:cBhvr>
                                        <p:cTn id="17" dur="20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0" y="-49610"/>
            <a:ext cx="2149499"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 Box 3"/>
          <p:cNvSpPr txBox="1">
            <a:spLocks noChangeArrowheads="1"/>
          </p:cNvSpPr>
          <p:nvPr/>
        </p:nvSpPr>
        <p:spPr bwMode="auto">
          <a:xfrm>
            <a:off x="3335204" y="187653"/>
            <a:ext cx="5550177"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IE" altLang="en-US" sz="5400" b="1" dirty="0" smtClean="0">
                <a:solidFill>
                  <a:srgbClr val="000000"/>
                </a:solidFill>
                <a:latin typeface="Showcard Gothic" panose="04020904020102020604" pitchFamily="82" charset="0"/>
              </a:rPr>
              <a:t>pray</a:t>
            </a:r>
            <a:endParaRPr kumimoji="0" lang="en-IE" altLang="en-US" sz="5400" b="1" i="0" u="none" strike="noStrike" cap="none" normalizeH="0" baseline="0" dirty="0" smtClean="0">
              <a:ln>
                <a:noFill/>
              </a:ln>
              <a:solidFill>
                <a:srgbClr val="000000"/>
              </a:solidFill>
              <a:effectLst/>
              <a:latin typeface="Showcard Gothic" panose="04020904020102020604" pitchFamily="82" charset="0"/>
            </a:endParaRPr>
          </a:p>
        </p:txBody>
      </p:sp>
      <p:sp>
        <p:nvSpPr>
          <p:cNvPr id="3" name="TextBox 2"/>
          <p:cNvSpPr txBox="1"/>
          <p:nvPr/>
        </p:nvSpPr>
        <p:spPr>
          <a:xfrm>
            <a:off x="2232013" y="1012870"/>
            <a:ext cx="6653367" cy="369332"/>
          </a:xfrm>
          <a:prstGeom prst="rect">
            <a:avLst/>
          </a:prstGeom>
          <a:noFill/>
        </p:spPr>
        <p:txBody>
          <a:bodyPr wrap="square" rtlCol="0">
            <a:spAutoFit/>
          </a:bodyPr>
          <a:lstStyle/>
          <a:p>
            <a:pPr lvl="0" algn="just" eaLnBrk="0" fontAlgn="base" hangingPunct="0">
              <a:spcBef>
                <a:spcPct val="0"/>
              </a:spcBef>
              <a:spcAft>
                <a:spcPct val="0"/>
              </a:spcAft>
            </a:pPr>
            <a:r>
              <a:rPr lang="en-IE" altLang="en-US" i="1" spc="-50" dirty="0">
                <a:solidFill>
                  <a:srgbClr val="000000"/>
                </a:solidFill>
                <a:latin typeface="Calibri" panose="020F0502020204030204" pitchFamily="34" charset="0"/>
              </a:rPr>
              <a:t>This week our time of prayer invites us to </a:t>
            </a:r>
            <a:r>
              <a:rPr lang="en-IE" altLang="en-US" i="1" spc="-50" dirty="0" smtClean="0">
                <a:solidFill>
                  <a:srgbClr val="000000"/>
                </a:solidFill>
                <a:latin typeface="Calibri" panose="020F0502020204030204" pitchFamily="34" charset="0"/>
              </a:rPr>
              <a:t>be still and use our imagination</a:t>
            </a:r>
            <a:r>
              <a:rPr lang="en-IE" altLang="en-US" i="1" spc="-50" dirty="0" smtClean="0">
                <a:solidFill>
                  <a:srgbClr val="000000"/>
                </a:solidFill>
                <a:latin typeface="Calibri" panose="020F0502020204030204" pitchFamily="34" charset="0"/>
              </a:rPr>
              <a:t>.</a:t>
            </a:r>
            <a:endParaRPr lang="en-IE" altLang="en-US" i="1" spc="-50" dirty="0">
              <a:solidFill>
                <a:srgbClr val="000000"/>
              </a:solidFill>
              <a:latin typeface="Calibri" panose="020F0502020204030204" pitchFamily="34" charset="0"/>
            </a:endParaRPr>
          </a:p>
        </p:txBody>
      </p:sp>
      <p:pic>
        <p:nvPicPr>
          <p:cNvPr id="5122" name="Picture 2" descr="Small Faith Sharing Group process logos"/>
          <p:cNvPicPr>
            <a:picLocks noChangeAspect="1" noChangeArrowheads="1"/>
          </p:cNvPicPr>
          <p:nvPr/>
        </p:nvPicPr>
        <p:blipFill>
          <a:blip r:embed="rId3" cstate="print">
            <a:extLst>
              <a:ext uri="{28A0092B-C50C-407E-A947-70E740481C1C}">
                <a14:useLocalDpi xmlns:a14="http://schemas.microsoft.com/office/drawing/2010/main" val="0"/>
              </a:ext>
            </a:extLst>
          </a:blip>
          <a:srcRect l="38771" t="36775" r="31387" b="33276"/>
          <a:stretch>
            <a:fillRect/>
          </a:stretch>
        </p:blipFill>
        <p:spPr bwMode="auto">
          <a:xfrm>
            <a:off x="2232013" y="186316"/>
            <a:ext cx="900000" cy="83140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ext Box 3"/>
          <p:cNvSpPr txBox="1">
            <a:spLocks noChangeArrowheads="1"/>
          </p:cNvSpPr>
          <p:nvPr/>
        </p:nvSpPr>
        <p:spPr bwMode="auto">
          <a:xfrm>
            <a:off x="2248763" y="1474967"/>
            <a:ext cx="6636615" cy="423088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r>
              <a:rPr lang="en-GB" sz="1600" i="1" dirty="0" smtClean="0">
                <a:solidFill>
                  <a:srgbClr val="7F6D8E"/>
                </a:solidFill>
              </a:rPr>
              <a:t>Picture </a:t>
            </a:r>
            <a:r>
              <a:rPr lang="en-GB" sz="1600" i="1" dirty="0">
                <a:solidFill>
                  <a:srgbClr val="7F6D8E"/>
                </a:solidFill>
              </a:rPr>
              <a:t>in your mind this encounter between Mary and the Angel… perhaps it happened in a room in the house… or by the well as she collected water… or walking in the street or fields… imagine the scene with as much detail as you can...</a:t>
            </a:r>
            <a:endParaRPr lang="en-GB" sz="1600" dirty="0">
              <a:solidFill>
                <a:srgbClr val="7F6D8E"/>
              </a:solidFill>
            </a:endParaRPr>
          </a:p>
          <a:p>
            <a:r>
              <a:rPr lang="en-GB" sz="500" i="1" dirty="0">
                <a:solidFill>
                  <a:srgbClr val="7F6D8E"/>
                </a:solidFill>
              </a:rPr>
              <a:t> </a:t>
            </a:r>
            <a:endParaRPr lang="en-GB" sz="500" dirty="0">
              <a:solidFill>
                <a:srgbClr val="7F6D8E"/>
              </a:solidFill>
            </a:endParaRPr>
          </a:p>
          <a:p>
            <a:r>
              <a:rPr lang="en-GB" sz="1600" i="1" dirty="0">
                <a:solidFill>
                  <a:srgbClr val="7F6D8E"/>
                </a:solidFill>
              </a:rPr>
              <a:t>Now picture yourself in the scene… are you the Angel?... or Mary?... or perhaps an onlooker?...</a:t>
            </a:r>
            <a:endParaRPr lang="en-GB" sz="1600" dirty="0">
              <a:solidFill>
                <a:srgbClr val="7F6D8E"/>
              </a:solidFill>
            </a:endParaRPr>
          </a:p>
          <a:p>
            <a:r>
              <a:rPr lang="en-GB" sz="500" i="1" dirty="0">
                <a:solidFill>
                  <a:srgbClr val="7F6D8E"/>
                </a:solidFill>
              </a:rPr>
              <a:t> </a:t>
            </a:r>
            <a:endParaRPr lang="en-GB" sz="500" dirty="0">
              <a:solidFill>
                <a:srgbClr val="7F6D8E"/>
              </a:solidFill>
            </a:endParaRPr>
          </a:p>
          <a:p>
            <a:r>
              <a:rPr lang="en-GB" sz="1600" i="1" dirty="0">
                <a:solidFill>
                  <a:srgbClr val="7F6D8E"/>
                </a:solidFill>
              </a:rPr>
              <a:t>What do you notice?... How do you react to what is being said?... How does this make you feel?... </a:t>
            </a:r>
            <a:endParaRPr lang="en-GB" sz="1600" dirty="0">
              <a:solidFill>
                <a:srgbClr val="7F6D8E"/>
              </a:solidFill>
            </a:endParaRPr>
          </a:p>
          <a:p>
            <a:r>
              <a:rPr lang="en-GB" sz="500" i="1" dirty="0">
                <a:solidFill>
                  <a:srgbClr val="7F6D8E"/>
                </a:solidFill>
              </a:rPr>
              <a:t> </a:t>
            </a:r>
            <a:endParaRPr lang="en-GB" sz="500" dirty="0">
              <a:solidFill>
                <a:srgbClr val="7F6D8E"/>
              </a:solidFill>
            </a:endParaRPr>
          </a:p>
          <a:p>
            <a:r>
              <a:rPr lang="en-GB" sz="1600" i="1" dirty="0">
                <a:solidFill>
                  <a:srgbClr val="7F6D8E"/>
                </a:solidFill>
              </a:rPr>
              <a:t>In what ways does it change your understanding of this encounter?... What might be the message for you?...</a:t>
            </a:r>
            <a:endParaRPr lang="en-GB" sz="1600" dirty="0">
              <a:solidFill>
                <a:srgbClr val="7F6D8E"/>
              </a:solidFill>
            </a:endParaRPr>
          </a:p>
          <a:p>
            <a:r>
              <a:rPr lang="en-GB" sz="500" i="1" dirty="0">
                <a:solidFill>
                  <a:srgbClr val="7F6D8E"/>
                </a:solidFill>
              </a:rPr>
              <a:t> </a:t>
            </a:r>
            <a:endParaRPr lang="en-GB" sz="500" dirty="0">
              <a:solidFill>
                <a:srgbClr val="7F6D8E"/>
              </a:solidFill>
            </a:endParaRPr>
          </a:p>
          <a:p>
            <a:r>
              <a:rPr lang="en-GB" sz="1600" i="1" dirty="0">
                <a:solidFill>
                  <a:srgbClr val="7F6D8E"/>
                </a:solidFill>
              </a:rPr>
              <a:t>Now bring your awareness back to where you are… bringing with you the insights from this experience…</a:t>
            </a:r>
            <a:endParaRPr lang="en-GB" sz="1600" dirty="0">
              <a:solidFill>
                <a:srgbClr val="7F6D8E"/>
              </a:solidFill>
            </a:endParaRPr>
          </a:p>
          <a:p>
            <a:r>
              <a:rPr lang="en-GB" sz="500" i="1" dirty="0">
                <a:solidFill>
                  <a:srgbClr val="7F6D8E"/>
                </a:solidFill>
              </a:rPr>
              <a:t> </a:t>
            </a:r>
            <a:endParaRPr lang="en-GB" sz="500" dirty="0">
              <a:solidFill>
                <a:srgbClr val="7F6D8E"/>
              </a:solidFill>
            </a:endParaRPr>
          </a:p>
          <a:p>
            <a:r>
              <a:rPr lang="en-GB" sz="1600" i="1" dirty="0">
                <a:solidFill>
                  <a:srgbClr val="7F6D8E"/>
                </a:solidFill>
              </a:rPr>
              <a:t>Take a moment to be still with this and to ponder its significance for you...</a:t>
            </a:r>
            <a:endParaRPr lang="en-GB" sz="1600" dirty="0">
              <a:solidFill>
                <a:srgbClr val="7F6D8E"/>
              </a:solidFill>
            </a:endParaRPr>
          </a:p>
          <a:p>
            <a:r>
              <a:rPr lang="en-GB" sz="1600" dirty="0">
                <a:solidFill>
                  <a:srgbClr val="7F6D8E"/>
                </a:solidFill>
              </a:rPr>
              <a:t>  </a:t>
            </a:r>
          </a:p>
          <a:p>
            <a:r>
              <a:rPr kumimoji="0" lang="en-IE" altLang="en-US" sz="1600" b="0" i="1" u="none" strike="noStrike" cap="none" normalizeH="0" baseline="0" dirty="0" smtClean="0">
                <a:ln>
                  <a:noFill/>
                </a:ln>
                <a:solidFill>
                  <a:srgbClr val="7F6D8E"/>
                </a:solidFill>
                <a:effectLst/>
                <a:latin typeface="Calibri" panose="020F0502020204030204" pitchFamily="34" charset="0"/>
              </a:rPr>
              <a:t>Is </a:t>
            </a:r>
            <a:r>
              <a:rPr kumimoji="0" lang="en-IE" altLang="en-US" sz="1600" b="0" i="1" u="none" strike="noStrike" cap="none" normalizeH="0" baseline="0" dirty="0" smtClean="0">
                <a:ln>
                  <a:noFill/>
                </a:ln>
                <a:solidFill>
                  <a:srgbClr val="7F6D8E"/>
                </a:solidFill>
                <a:effectLst/>
                <a:latin typeface="Calibri" panose="020F0502020204030204" pitchFamily="34" charset="0"/>
              </a:rPr>
              <a:t>there something you want to take with you from the time of prayer?</a:t>
            </a:r>
          </a:p>
        </p:txBody>
      </p:sp>
      <p:sp>
        <p:nvSpPr>
          <p:cNvPr id="7" name="Rectangle 6"/>
          <p:cNvSpPr/>
          <p:nvPr/>
        </p:nvSpPr>
        <p:spPr>
          <a:xfrm>
            <a:off x="2232013" y="5821189"/>
            <a:ext cx="6653365" cy="923330"/>
          </a:xfrm>
          <a:prstGeom prst="rect">
            <a:avLst/>
          </a:prstGeom>
        </p:spPr>
        <p:txBody>
          <a:bodyPr wrap="square">
            <a:spAutoFit/>
          </a:bodyPr>
          <a:lstStyle/>
          <a:p>
            <a:pPr lvl="0" algn="just" eaLnBrk="0" fontAlgn="base" hangingPunct="0">
              <a:spcBef>
                <a:spcPct val="0"/>
              </a:spcBef>
              <a:spcAft>
                <a:spcPct val="0"/>
              </a:spcAft>
            </a:pPr>
            <a:r>
              <a:rPr lang="en-IE" altLang="en-US" i="1" dirty="0">
                <a:solidFill>
                  <a:srgbClr val="000000"/>
                </a:solidFill>
                <a:latin typeface="Calibri" panose="020F0502020204030204" pitchFamily="34" charset="0"/>
              </a:rPr>
              <a:t>We give thanks for our time of prayer as we say: </a:t>
            </a:r>
            <a:r>
              <a:rPr lang="en-IE" altLang="en-US" b="1" i="1" dirty="0">
                <a:solidFill>
                  <a:srgbClr val="000000"/>
                </a:solidFill>
                <a:latin typeface="Calibri" panose="020F0502020204030204" pitchFamily="34" charset="0"/>
              </a:rPr>
              <a:t>Glory be to the Father, and to the Son, and to the Holy Spirit, as it was in the beginning, is now and ever shall be, world without end. Amen.</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b="28812"/>
          <a:stretch/>
        </p:blipFill>
        <p:spPr>
          <a:xfrm>
            <a:off x="73491" y="90001"/>
            <a:ext cx="1845736" cy="1313926"/>
          </a:xfrm>
          <a:prstGeom prst="rect">
            <a:avLst/>
          </a:prstGeom>
        </p:spPr>
      </p:pic>
      <p:sp>
        <p:nvSpPr>
          <p:cNvPr id="15" name="Rectangle 14"/>
          <p:cNvSpPr/>
          <p:nvPr/>
        </p:nvSpPr>
        <p:spPr>
          <a:xfrm>
            <a:off x="3544" y="5639333"/>
            <a:ext cx="2633447" cy="1310230"/>
          </a:xfrm>
          <a:prstGeom prst="rect">
            <a:avLst/>
          </a:prstGeom>
        </p:spPr>
        <p:txBody>
          <a:bodyPr wrap="square">
            <a:spAutoFit/>
          </a:bodyPr>
          <a:lstStyle/>
          <a:p>
            <a:r>
              <a:rPr lang="en-GB" sz="1600" kern="1400" dirty="0">
                <a:solidFill>
                  <a:schemeClr val="bg1"/>
                </a:solidFill>
                <a:latin typeface="Calibri" panose="020F0502020204030204" pitchFamily="34" charset="0"/>
              </a:rPr>
              <a:t>in preparation for:</a:t>
            </a:r>
            <a:endParaRPr lang="en-GB" sz="900" kern="1400" dirty="0">
              <a:solidFill>
                <a:schemeClr val="bg1"/>
              </a:solidFill>
              <a:latin typeface="Calibri" panose="020F0502020204030204" pitchFamily="34" charset="0"/>
            </a:endParaRPr>
          </a:p>
          <a:p>
            <a:r>
              <a:rPr lang="en-GB" sz="2800" b="1" kern="1400" spc="-150" dirty="0" smtClean="0">
                <a:solidFill>
                  <a:schemeClr val="bg1"/>
                </a:solidFill>
                <a:latin typeface="Calibri" panose="020F0502020204030204" pitchFamily="34" charset="0"/>
              </a:rPr>
              <a:t>4th </a:t>
            </a:r>
            <a:r>
              <a:rPr lang="en-GB" sz="2800" b="1" kern="1400" spc="-150" dirty="0">
                <a:solidFill>
                  <a:schemeClr val="bg1"/>
                </a:solidFill>
                <a:latin typeface="Calibri" panose="020F0502020204030204" pitchFamily="34" charset="0"/>
              </a:rPr>
              <a:t>Sunday </a:t>
            </a:r>
            <a:endParaRPr lang="en-GB" sz="2800" b="1" kern="1400" spc="-150" dirty="0" smtClean="0">
              <a:solidFill>
                <a:schemeClr val="bg1"/>
              </a:solidFill>
              <a:latin typeface="Calibri" panose="020F0502020204030204" pitchFamily="34" charset="0"/>
            </a:endParaRPr>
          </a:p>
          <a:p>
            <a:r>
              <a:rPr lang="en-GB" sz="2800" b="1" kern="1400" spc="-150" dirty="0" smtClean="0">
                <a:solidFill>
                  <a:schemeClr val="bg1"/>
                </a:solidFill>
                <a:latin typeface="Calibri" panose="020F0502020204030204" pitchFamily="34" charset="0"/>
              </a:rPr>
              <a:t>Adv</a:t>
            </a:r>
            <a:r>
              <a:rPr lang="en-GB" sz="2800" b="1" kern="1400" spc="-150" dirty="0" smtClean="0">
                <a:solidFill>
                  <a:schemeClr val="bg1"/>
                </a:solidFill>
                <a:latin typeface="Calibri" panose="020F0502020204030204" pitchFamily="34" charset="0"/>
              </a:rPr>
              <a:t>ent </a:t>
            </a:r>
            <a:r>
              <a:rPr lang="en-GB" sz="2800" b="1" kern="1400" spc="-150" dirty="0">
                <a:solidFill>
                  <a:schemeClr val="bg1"/>
                </a:solidFill>
                <a:latin typeface="Calibri" panose="020F0502020204030204" pitchFamily="34" charset="0"/>
              </a:rPr>
              <a:t>2023</a:t>
            </a:r>
            <a:endParaRPr lang="en-GB" sz="900" kern="1400" spc="-15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20" name="Subtitle 2"/>
          <p:cNvSpPr txBox="1">
            <a:spLocks/>
          </p:cNvSpPr>
          <p:nvPr/>
        </p:nvSpPr>
        <p:spPr>
          <a:xfrm>
            <a:off x="-1" y="1474967"/>
            <a:ext cx="1919227" cy="6269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400" b="1" smtClean="0">
                <a:solidFill>
                  <a:schemeClr val="bg1"/>
                </a:solidFill>
              </a:rPr>
              <a:t>RESPOND</a:t>
            </a:r>
            <a:endParaRPr lang="en-IE" sz="3400" b="1" dirty="0">
              <a:solidFill>
                <a:schemeClr val="bg1"/>
              </a:solidFill>
            </a:endParaRPr>
          </a:p>
        </p:txBody>
      </p:sp>
    </p:spTree>
    <p:extLst>
      <p:ext uri="{BB962C8B-B14F-4D97-AF65-F5344CB8AC3E}">
        <p14:creationId xmlns:p14="http://schemas.microsoft.com/office/powerpoint/2010/main" val="85316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a:stretch>
            <a:fillRect/>
          </a:stretch>
        </p:blipFill>
        <p:spPr bwMode="auto">
          <a:xfrm>
            <a:off x="-92364" y="-49610"/>
            <a:ext cx="2241863" cy="70234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 Box 3"/>
          <p:cNvSpPr txBox="1">
            <a:spLocks noChangeArrowheads="1"/>
          </p:cNvSpPr>
          <p:nvPr/>
        </p:nvSpPr>
        <p:spPr bwMode="auto">
          <a:xfrm>
            <a:off x="3335204" y="187653"/>
            <a:ext cx="5550177" cy="79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IE" altLang="en-US" sz="5400" b="1" dirty="0" smtClean="0">
                <a:solidFill>
                  <a:srgbClr val="000000"/>
                </a:solidFill>
                <a:latin typeface="Showcard Gothic" panose="04020904020102020604" pitchFamily="82" charset="0"/>
              </a:rPr>
              <a:t>act</a:t>
            </a:r>
            <a:endParaRPr kumimoji="0" lang="en-IE" altLang="en-US" sz="5400" b="1" i="0" u="none" strike="noStrike" cap="none" normalizeH="0" baseline="0" dirty="0" smtClean="0">
              <a:ln>
                <a:noFill/>
              </a:ln>
              <a:solidFill>
                <a:srgbClr val="000000"/>
              </a:solidFill>
              <a:effectLst/>
              <a:latin typeface="Showcard Gothic" panose="04020904020102020604" pitchFamily="82" charset="0"/>
            </a:endParaRPr>
          </a:p>
        </p:txBody>
      </p:sp>
      <p:sp>
        <p:nvSpPr>
          <p:cNvPr id="3" name="TextBox 2"/>
          <p:cNvSpPr txBox="1"/>
          <p:nvPr/>
        </p:nvSpPr>
        <p:spPr>
          <a:xfrm>
            <a:off x="2224371" y="1012869"/>
            <a:ext cx="6661009" cy="1059777"/>
          </a:xfrm>
          <a:prstGeom prst="rect">
            <a:avLst/>
          </a:prstGeom>
          <a:noFill/>
        </p:spPr>
        <p:txBody>
          <a:bodyPr wrap="square" rtlCol="0">
            <a:spAutoFit/>
          </a:bodyPr>
          <a:lstStyle/>
          <a:p>
            <a:pPr marR="0" algn="just">
              <a:lnSpc>
                <a:spcPct val="119000"/>
              </a:lnSpc>
              <a:spcBef>
                <a:spcPts val="0"/>
              </a:spcBef>
              <a:spcAft>
                <a:spcPts val="0"/>
              </a:spcAft>
            </a:pPr>
            <a:r>
              <a:rPr lang="en-GB" i="1" kern="1400" dirty="0">
                <a:solidFill>
                  <a:srgbClr val="000000"/>
                </a:solidFill>
                <a:latin typeface="Calibri" panose="020F0502020204030204" pitchFamily="34" charset="0"/>
              </a:rPr>
              <a:t>Having listened to the Scriptures, yourself and each other, as well as encountering God in prayer, is there something you feel you might do in response?</a:t>
            </a:r>
            <a:endParaRPr lang="en-GB" sz="1400" kern="1400" dirty="0" smtClean="0">
              <a:ln>
                <a:noFill/>
              </a:ln>
              <a:solidFill>
                <a:srgbClr val="000000"/>
              </a:solidFill>
              <a:effectLst/>
              <a:latin typeface="Calibri" panose="020F0502020204030204" pitchFamily="34" charset="0"/>
            </a:endParaRPr>
          </a:p>
        </p:txBody>
      </p:sp>
      <p:pic>
        <p:nvPicPr>
          <p:cNvPr id="6146" name="Picture 2" descr="Small Faith Sharing Group process logos"/>
          <p:cNvPicPr>
            <a:picLocks noChangeAspect="1" noChangeArrowheads="1"/>
          </p:cNvPicPr>
          <p:nvPr/>
        </p:nvPicPr>
        <p:blipFill>
          <a:blip r:embed="rId3" cstate="print">
            <a:extLst>
              <a:ext uri="{28A0092B-C50C-407E-A947-70E740481C1C}">
                <a14:useLocalDpi xmlns:a14="http://schemas.microsoft.com/office/drawing/2010/main" val="0"/>
              </a:ext>
            </a:extLst>
          </a:blip>
          <a:srcRect l="19846" t="68391" r="49983" b="1520"/>
          <a:stretch>
            <a:fillRect/>
          </a:stretch>
        </p:blipFill>
        <p:spPr bwMode="auto">
          <a:xfrm>
            <a:off x="2224371" y="198429"/>
            <a:ext cx="900000" cy="8293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Rectangle 3"/>
          <p:cNvSpPr/>
          <p:nvPr/>
        </p:nvSpPr>
        <p:spPr>
          <a:xfrm>
            <a:off x="2331384" y="2373503"/>
            <a:ext cx="6446982" cy="3608167"/>
          </a:xfrm>
          <a:prstGeom prst="rect">
            <a:avLst/>
          </a:prstGeom>
        </p:spPr>
        <p:txBody>
          <a:bodyPr wrap="square">
            <a:spAutoFit/>
          </a:bodyPr>
          <a:lstStyle/>
          <a:p>
            <a:pPr marL="342900" indent="-342900">
              <a:lnSpc>
                <a:spcPct val="119000"/>
              </a:lnSpc>
              <a:buFont typeface="Wingdings" panose="05000000000000000000" pitchFamily="2" charset="2"/>
              <a:buChar char="F"/>
            </a:pPr>
            <a:r>
              <a:rPr lang="en-GB" sz="2400" kern="1400" dirty="0" smtClean="0">
                <a:solidFill>
                  <a:srgbClr val="000000"/>
                </a:solidFill>
                <a:latin typeface="Calibri" panose="020F0502020204030204" pitchFamily="34" charset="0"/>
              </a:rPr>
              <a:t>Be mindful of the presence of God in your encounters this Christmas</a:t>
            </a:r>
            <a:endParaRPr lang="en-GB" sz="2400" kern="1400" dirty="0" smtClean="0">
              <a:solidFill>
                <a:srgbClr val="000000"/>
              </a:solidFill>
              <a:latin typeface="Calibri" panose="020F0502020204030204" pitchFamily="34" charset="0"/>
            </a:endParaRPr>
          </a:p>
          <a:p>
            <a:pPr>
              <a:lnSpc>
                <a:spcPct val="119000"/>
              </a:lnSpc>
            </a:pPr>
            <a:endParaRPr lang="en-GB" sz="2400" kern="1400" dirty="0" smtClean="0">
              <a:solidFill>
                <a:srgbClr val="000000"/>
              </a:solidFill>
              <a:latin typeface="Calibri" panose="020F0502020204030204" pitchFamily="34" charset="0"/>
            </a:endParaRPr>
          </a:p>
          <a:p>
            <a:pPr marL="342900" indent="-342900">
              <a:lnSpc>
                <a:spcPct val="119000"/>
              </a:lnSpc>
              <a:buFont typeface="Wingdings" panose="05000000000000000000" pitchFamily="2" charset="2"/>
              <a:buChar char="F"/>
            </a:pPr>
            <a:r>
              <a:rPr lang="en-GB" sz="2400" kern="1400" dirty="0" smtClean="0">
                <a:solidFill>
                  <a:srgbClr val="000000"/>
                </a:solidFill>
                <a:latin typeface="Calibri" panose="020F0502020204030204" pitchFamily="34" charset="0"/>
              </a:rPr>
              <a:t>Think about ho</a:t>
            </a:r>
            <a:r>
              <a:rPr lang="en-GB" sz="2400" kern="1400" dirty="0" smtClean="0">
                <a:solidFill>
                  <a:srgbClr val="000000"/>
                </a:solidFill>
                <a:latin typeface="Calibri" panose="020F0502020204030204" pitchFamily="34" charset="0"/>
              </a:rPr>
              <a:t>w you respond to people this week</a:t>
            </a:r>
            <a:endParaRPr lang="en-GB" sz="2400" kern="1400" dirty="0" smtClean="0">
              <a:solidFill>
                <a:srgbClr val="000000"/>
              </a:solidFill>
              <a:latin typeface="Calibri" panose="020F0502020204030204" pitchFamily="34" charset="0"/>
            </a:endParaRPr>
          </a:p>
          <a:p>
            <a:pPr marL="342900" indent="-342900">
              <a:lnSpc>
                <a:spcPct val="119000"/>
              </a:lnSpc>
              <a:buFont typeface="Wingdings" panose="05000000000000000000" pitchFamily="2" charset="2"/>
              <a:buChar char="F"/>
            </a:pPr>
            <a:endParaRPr lang="en-GB" sz="2400" kern="1400" dirty="0" smtClean="0">
              <a:solidFill>
                <a:srgbClr val="000000"/>
              </a:solidFill>
              <a:latin typeface="Calibri" panose="020F0502020204030204" pitchFamily="34" charset="0"/>
            </a:endParaRPr>
          </a:p>
          <a:p>
            <a:pPr marL="342900" indent="-342900">
              <a:lnSpc>
                <a:spcPct val="119000"/>
              </a:lnSpc>
              <a:buFont typeface="Wingdings" panose="05000000000000000000" pitchFamily="2" charset="2"/>
              <a:buChar char="F"/>
            </a:pPr>
            <a:r>
              <a:rPr lang="en-GB" sz="2400" kern="1400" dirty="0" smtClean="0">
                <a:solidFill>
                  <a:srgbClr val="000000"/>
                </a:solidFill>
                <a:latin typeface="Calibri" panose="020F0502020204030204" pitchFamily="34" charset="0"/>
              </a:rPr>
              <a:t>Spend some time asking God about the plans God has </a:t>
            </a:r>
            <a:r>
              <a:rPr lang="en-GB" sz="2400" kern="1400" smtClean="0">
                <a:solidFill>
                  <a:srgbClr val="000000"/>
                </a:solidFill>
                <a:latin typeface="Calibri" panose="020F0502020204030204" pitchFamily="34" charset="0"/>
              </a:rPr>
              <a:t>for you</a:t>
            </a:r>
            <a:endParaRPr lang="en-GB" sz="2400" kern="1400" dirty="0" smtClean="0">
              <a:ln>
                <a:noFill/>
              </a:ln>
              <a:solidFill>
                <a:srgbClr val="000000"/>
              </a:solidFill>
              <a:effectLst/>
              <a:latin typeface="Calibri" panose="020F0502020204030204" pitchFamily="34" charset="0"/>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28812"/>
          <a:stretch/>
        </p:blipFill>
        <p:spPr>
          <a:xfrm>
            <a:off x="73491" y="90001"/>
            <a:ext cx="1845736" cy="1313926"/>
          </a:xfrm>
          <a:prstGeom prst="rect">
            <a:avLst/>
          </a:prstGeom>
        </p:spPr>
      </p:pic>
      <p:sp>
        <p:nvSpPr>
          <p:cNvPr id="13" name="Rectangle 12"/>
          <p:cNvSpPr/>
          <p:nvPr/>
        </p:nvSpPr>
        <p:spPr>
          <a:xfrm>
            <a:off x="3544" y="5639333"/>
            <a:ext cx="2633447" cy="1310230"/>
          </a:xfrm>
          <a:prstGeom prst="rect">
            <a:avLst/>
          </a:prstGeom>
        </p:spPr>
        <p:txBody>
          <a:bodyPr wrap="square">
            <a:spAutoFit/>
          </a:bodyPr>
          <a:lstStyle/>
          <a:p>
            <a:r>
              <a:rPr lang="en-GB" sz="1600" kern="1400" dirty="0">
                <a:solidFill>
                  <a:schemeClr val="bg1"/>
                </a:solidFill>
                <a:latin typeface="Calibri" panose="020F0502020204030204" pitchFamily="34" charset="0"/>
              </a:rPr>
              <a:t>in preparation for:</a:t>
            </a:r>
            <a:endParaRPr lang="en-GB" sz="900" kern="1400" dirty="0">
              <a:solidFill>
                <a:schemeClr val="bg1"/>
              </a:solidFill>
              <a:latin typeface="Calibri" panose="020F0502020204030204" pitchFamily="34" charset="0"/>
            </a:endParaRPr>
          </a:p>
          <a:p>
            <a:r>
              <a:rPr lang="en-GB" sz="2800" b="1" kern="1400" spc="-150" dirty="0" smtClean="0">
                <a:solidFill>
                  <a:schemeClr val="bg1"/>
                </a:solidFill>
                <a:latin typeface="Calibri" panose="020F0502020204030204" pitchFamily="34" charset="0"/>
              </a:rPr>
              <a:t>4th </a:t>
            </a:r>
            <a:r>
              <a:rPr lang="en-GB" sz="2800" b="1" kern="1400" spc="-150" dirty="0">
                <a:solidFill>
                  <a:schemeClr val="bg1"/>
                </a:solidFill>
                <a:latin typeface="Calibri" panose="020F0502020204030204" pitchFamily="34" charset="0"/>
              </a:rPr>
              <a:t>Sunday </a:t>
            </a:r>
            <a:endParaRPr lang="en-GB" sz="2800" b="1" kern="1400" spc="-150" dirty="0" smtClean="0">
              <a:solidFill>
                <a:schemeClr val="bg1"/>
              </a:solidFill>
              <a:latin typeface="Calibri" panose="020F0502020204030204" pitchFamily="34" charset="0"/>
            </a:endParaRPr>
          </a:p>
          <a:p>
            <a:r>
              <a:rPr lang="en-GB" sz="2800" b="1" kern="1400" spc="-150" dirty="0" smtClean="0">
                <a:solidFill>
                  <a:schemeClr val="bg1"/>
                </a:solidFill>
                <a:latin typeface="Calibri" panose="020F0502020204030204" pitchFamily="34" charset="0"/>
              </a:rPr>
              <a:t>Adv</a:t>
            </a:r>
            <a:r>
              <a:rPr lang="en-GB" sz="2800" b="1" kern="1400" spc="-150" dirty="0" smtClean="0">
                <a:solidFill>
                  <a:schemeClr val="bg1"/>
                </a:solidFill>
                <a:latin typeface="Calibri" panose="020F0502020204030204" pitchFamily="34" charset="0"/>
              </a:rPr>
              <a:t>ent </a:t>
            </a:r>
            <a:r>
              <a:rPr lang="en-GB" sz="2800" b="1" kern="1400" spc="-150" dirty="0">
                <a:solidFill>
                  <a:schemeClr val="bg1"/>
                </a:solidFill>
                <a:latin typeface="Calibri" panose="020F0502020204030204" pitchFamily="34" charset="0"/>
              </a:rPr>
              <a:t>2023</a:t>
            </a:r>
            <a:endParaRPr lang="en-GB" sz="900" kern="1400" spc="-150" dirty="0">
              <a:solidFill>
                <a:schemeClr val="bg1"/>
              </a:solidFill>
              <a:latin typeface="Calibri" panose="020F0502020204030204" pitchFamily="34" charset="0"/>
            </a:endParaRPr>
          </a:p>
          <a:p>
            <a:pPr>
              <a:lnSpc>
                <a:spcPct val="119000"/>
              </a:lnSpc>
              <a:spcAft>
                <a:spcPts val="450"/>
              </a:spcAft>
            </a:pPr>
            <a:r>
              <a:rPr lang="en-GB" sz="600" kern="1400" dirty="0">
                <a:solidFill>
                  <a:srgbClr val="000000"/>
                </a:solidFill>
                <a:latin typeface="Calibri" panose="020F0502020204030204" pitchFamily="34" charset="0"/>
              </a:rPr>
              <a:t> </a:t>
            </a:r>
          </a:p>
        </p:txBody>
      </p:sp>
      <p:sp>
        <p:nvSpPr>
          <p:cNvPr id="15" name="Subtitle 2"/>
          <p:cNvSpPr>
            <a:spLocks noGrp="1"/>
          </p:cNvSpPr>
          <p:nvPr>
            <p:ph type="subTitle" idx="1"/>
          </p:nvPr>
        </p:nvSpPr>
        <p:spPr>
          <a:xfrm>
            <a:off x="-1" y="1474967"/>
            <a:ext cx="1919227" cy="626918"/>
          </a:xfrm>
        </p:spPr>
        <p:txBody>
          <a:bodyPr>
            <a:noAutofit/>
          </a:bodyPr>
          <a:lstStyle/>
          <a:p>
            <a:r>
              <a:rPr lang="en-GB" sz="3400" b="1" dirty="0" smtClean="0">
                <a:solidFill>
                  <a:schemeClr val="bg1"/>
                </a:solidFill>
              </a:rPr>
              <a:t>RESPOND</a:t>
            </a:r>
            <a:endParaRPr lang="en-IE" sz="3400" b="1" dirty="0">
              <a:solidFill>
                <a:schemeClr val="bg1"/>
              </a:solidFill>
            </a:endParaRPr>
          </a:p>
        </p:txBody>
      </p:sp>
    </p:spTree>
    <p:extLst>
      <p:ext uri="{BB962C8B-B14F-4D97-AF65-F5344CB8AC3E}">
        <p14:creationId xmlns:p14="http://schemas.microsoft.com/office/powerpoint/2010/main" val="336535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5642</TotalTime>
  <Words>874</Words>
  <Application>Microsoft Office PowerPoint</Application>
  <PresentationFormat>On-screen Show (4:3)</PresentationFormat>
  <Paragraphs>85</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Arial Black</vt:lpstr>
      <vt:lpstr>Calibri</vt:lpstr>
      <vt:lpstr>Calibri Light</vt:lpstr>
      <vt:lpstr>Showcard Gothic</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Siney</dc:creator>
  <cp:lastModifiedBy>Peter Siney</cp:lastModifiedBy>
  <cp:revision>43</cp:revision>
  <dcterms:created xsi:type="dcterms:W3CDTF">2023-01-20T21:35:46Z</dcterms:created>
  <dcterms:modified xsi:type="dcterms:W3CDTF">2023-11-08T17:20:25Z</dcterms:modified>
</cp:coreProperties>
</file>