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A4F4-0777-43F1-9951-0230B849616C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3DD4-B5F6-4742-AF75-C8E29FF6698C}" type="slidenum">
              <a:rPr lang="en-IE" smtClean="0"/>
              <a:t>‹#›</a:t>
            </a:fld>
            <a:endParaRPr lang="en-IE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2168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A4F4-0777-43F1-9951-0230B849616C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3DD4-B5F6-4742-AF75-C8E29FF6698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3914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A4F4-0777-43F1-9951-0230B849616C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3DD4-B5F6-4742-AF75-C8E29FF6698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73895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A4F4-0777-43F1-9951-0230B849616C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3DD4-B5F6-4742-AF75-C8E29FF6698C}" type="slidenum">
              <a:rPr lang="en-IE" smtClean="0"/>
              <a:t>‹#›</a:t>
            </a:fld>
            <a:endParaRPr lang="en-IE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4484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A4F4-0777-43F1-9951-0230B849616C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3DD4-B5F6-4742-AF75-C8E29FF6698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15215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A4F4-0777-43F1-9951-0230B849616C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3DD4-B5F6-4742-AF75-C8E29FF6698C}" type="slidenum">
              <a:rPr lang="en-IE" smtClean="0"/>
              <a:t>‹#›</a:t>
            </a:fld>
            <a:endParaRPr lang="en-IE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4302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A4F4-0777-43F1-9951-0230B849616C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3DD4-B5F6-4742-AF75-C8E29FF6698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88213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A4F4-0777-43F1-9951-0230B849616C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3DD4-B5F6-4742-AF75-C8E29FF6698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14424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A4F4-0777-43F1-9951-0230B849616C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3DD4-B5F6-4742-AF75-C8E29FF6698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1701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A4F4-0777-43F1-9951-0230B849616C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3DD4-B5F6-4742-AF75-C8E29FF6698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586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A4F4-0777-43F1-9951-0230B849616C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3DD4-B5F6-4742-AF75-C8E29FF6698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9979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A4F4-0777-43F1-9951-0230B849616C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3DD4-B5F6-4742-AF75-C8E29FF6698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28314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A4F4-0777-43F1-9951-0230B849616C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3DD4-B5F6-4742-AF75-C8E29FF6698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7537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A4F4-0777-43F1-9951-0230B849616C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3DD4-B5F6-4742-AF75-C8E29FF6698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04534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A4F4-0777-43F1-9951-0230B849616C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3DD4-B5F6-4742-AF75-C8E29FF6698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6661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A4F4-0777-43F1-9951-0230B849616C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3DD4-B5F6-4742-AF75-C8E29FF6698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9444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A4F4-0777-43F1-9951-0230B849616C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3DD4-B5F6-4742-AF75-C8E29FF6698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47318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FF0A4F4-0777-43F1-9951-0230B849616C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7A83DD4-B5F6-4742-AF75-C8E29FF6698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327723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515" y="267788"/>
            <a:ext cx="8001000" cy="1143001"/>
          </a:xfrm>
        </p:spPr>
        <p:txBody>
          <a:bodyPr/>
          <a:lstStyle/>
          <a:p>
            <a:r>
              <a:rPr lang="en-IE" b="1" dirty="0" smtClean="0"/>
              <a:t>PARISH PARENT </a:t>
            </a:r>
            <a:r>
              <a:rPr lang="en-IE" b="1" dirty="0" smtClean="0"/>
              <a:t>HELPS </a:t>
            </a:r>
            <a:r>
              <a:rPr lang="en-IE" b="1" dirty="0" smtClean="0"/>
              <a:t>3</a:t>
            </a:r>
            <a:endParaRPr lang="en-IE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7583" y="1397727"/>
            <a:ext cx="9018315" cy="522514"/>
          </a:xfrm>
        </p:spPr>
        <p:txBody>
          <a:bodyPr>
            <a:normAutofit/>
          </a:bodyPr>
          <a:lstStyle/>
          <a:p>
            <a:r>
              <a:rPr lang="en-IE" sz="2400" b="1" dirty="0" smtClean="0"/>
              <a:t>PREPARING </a:t>
            </a:r>
            <a:r>
              <a:rPr lang="en-IE" sz="2400" b="1" dirty="0" smtClean="0"/>
              <a:t>AS  A FMAILY for </a:t>
            </a:r>
            <a:r>
              <a:rPr lang="en-IE" sz="2400" b="1" dirty="0" smtClean="0"/>
              <a:t>FIRST HOLY COMMUNION</a:t>
            </a:r>
            <a:endParaRPr lang="en-IE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650" y="2203441"/>
            <a:ext cx="7563396" cy="42319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8997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406" y="411721"/>
            <a:ext cx="8534400" cy="1507067"/>
          </a:xfrm>
        </p:spPr>
        <p:txBody>
          <a:bodyPr/>
          <a:lstStyle/>
          <a:p>
            <a:r>
              <a:rPr lang="en-IE" b="1" dirty="0" smtClean="0"/>
              <a:t>REFLECT BACK NOW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2" y="1770018"/>
            <a:ext cx="4514806" cy="2880360"/>
          </a:xfrm>
        </p:spPr>
        <p:txBody>
          <a:bodyPr/>
          <a:lstStyle/>
          <a:p>
            <a:r>
              <a:rPr lang="en-IE" b="1" dirty="0" smtClean="0"/>
              <a:t>PRACTISE</a:t>
            </a:r>
          </a:p>
          <a:p>
            <a:r>
              <a:rPr lang="en-IE" b="1" dirty="0" smtClean="0"/>
              <a:t>What have your learned about the importance of practising faith actions?</a:t>
            </a:r>
          </a:p>
          <a:p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2271" y="1357085"/>
            <a:ext cx="4877284" cy="3515361"/>
          </a:xfrm>
        </p:spPr>
        <p:txBody>
          <a:bodyPr/>
          <a:lstStyle/>
          <a:p>
            <a:r>
              <a:rPr lang="en-IE" b="1" dirty="0" smtClean="0"/>
              <a:t>PRAYER AT HOME</a:t>
            </a:r>
          </a:p>
          <a:p>
            <a:r>
              <a:rPr lang="en-IE" b="1" dirty="0" smtClean="0"/>
              <a:t>How easy or difficult would you find it to set up a small family corner where pictures of past First Communions are displayed?</a:t>
            </a:r>
          </a:p>
          <a:p>
            <a:r>
              <a:rPr lang="en-IE" b="1" dirty="0" smtClean="0"/>
              <a:t>Would you be able to find a cross and a candle for your family corner?  </a:t>
            </a:r>
            <a:endParaRPr lang="en-IE" b="1" dirty="0"/>
          </a:p>
        </p:txBody>
      </p:sp>
      <p:sp>
        <p:nvSpPr>
          <p:cNvPr id="5" name="Oval Callout 4"/>
          <p:cNvSpPr/>
          <p:nvPr/>
        </p:nvSpPr>
        <p:spPr>
          <a:xfrm>
            <a:off x="932406" y="4127863"/>
            <a:ext cx="4815251" cy="215537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Did you know that all the prayers the children need to know for Mass are at the back of their Grow In Love books?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7968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452" y="5199017"/>
            <a:ext cx="7705272" cy="899885"/>
          </a:xfrm>
        </p:spPr>
        <p:txBody>
          <a:bodyPr/>
          <a:lstStyle/>
          <a:p>
            <a:r>
              <a:rPr lang="en-IE" b="1" dirty="0" smtClean="0"/>
              <a:t>A </a:t>
            </a:r>
            <a:r>
              <a:rPr lang="en-IE" b="1" dirty="0" smtClean="0"/>
              <a:t>PRAYER for PREPARING 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787537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</a:rPr>
              <a:t>Lord our God, as </a:t>
            </a:r>
            <a:r>
              <a:rPr lang="en-US" sz="2400" b="1" dirty="0" smtClean="0">
                <a:solidFill>
                  <a:schemeClr val="bg1"/>
                </a:solidFill>
              </a:rPr>
              <a:t>our family </a:t>
            </a:r>
            <a:r>
              <a:rPr lang="en-US" sz="2400" b="1" dirty="0" smtClean="0">
                <a:solidFill>
                  <a:schemeClr val="bg1"/>
                </a:solidFill>
              </a:rPr>
              <a:t>prepare </a:t>
            </a:r>
            <a:r>
              <a:rPr lang="en-US" sz="2400" b="1" dirty="0">
                <a:solidFill>
                  <a:schemeClr val="bg1"/>
                </a:solidFill>
              </a:rPr>
              <a:t>in this year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</a:rPr>
              <a:t>We thank you for gathering </a:t>
            </a:r>
            <a:r>
              <a:rPr lang="en-US" sz="2400" b="1" dirty="0" smtClean="0">
                <a:solidFill>
                  <a:schemeClr val="bg1"/>
                </a:solidFill>
              </a:rPr>
              <a:t>us together in our home</a:t>
            </a:r>
            <a:endParaRPr lang="en-US" sz="2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</a:rPr>
              <a:t>We thank you for your goodness and kindness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</a:rPr>
              <a:t>We thank you for sending your Son Jesus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</a:rPr>
              <a:t>We thank you for his body and blood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</a:rPr>
              <a:t>We thank you for sharing this gift with us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</a:rPr>
              <a:t>For all the good things you give, we thank you</a:t>
            </a:r>
            <a:r>
              <a:rPr lang="en-US" sz="2400" b="1" dirty="0" smtClean="0">
                <a:solidFill>
                  <a:schemeClr val="bg1"/>
                </a:solidFill>
              </a:rPr>
              <a:t>.  </a:t>
            </a:r>
            <a:r>
              <a:rPr lang="en-US" dirty="0"/>
              <a:t> </a:t>
            </a:r>
          </a:p>
          <a:p>
            <a:pPr marL="0" indent="0">
              <a:buNone/>
            </a:pP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724" y="3536768"/>
            <a:ext cx="3811225" cy="28547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2662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772" y="5231915"/>
            <a:ext cx="8534400" cy="1507067"/>
          </a:xfrm>
        </p:spPr>
        <p:txBody>
          <a:bodyPr/>
          <a:lstStyle/>
          <a:p>
            <a:r>
              <a:rPr lang="en-IE" b="1" dirty="0" smtClean="0"/>
              <a:t>REFLECT FOR YOURSELF </a:t>
            </a:r>
            <a:r>
              <a:rPr lang="en-IE" b="1" dirty="0" smtClean="0"/>
              <a:t> 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389" y="636570"/>
            <a:ext cx="6868055" cy="4739037"/>
          </a:xfrm>
        </p:spPr>
        <p:txBody>
          <a:bodyPr/>
          <a:lstStyle/>
          <a:p>
            <a:r>
              <a:rPr lang="en-IE" b="1" dirty="0" smtClean="0"/>
              <a:t>What does this prayer tell us about Mass?</a:t>
            </a:r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  <a:p>
            <a:r>
              <a:rPr lang="en-IE" b="1" dirty="0" smtClean="0"/>
              <a:t>Why is it important to say ‘Thank you</a:t>
            </a:r>
            <a:r>
              <a:rPr lang="en-IE" b="1" dirty="0" smtClean="0"/>
              <a:t>’ in family life? </a:t>
            </a:r>
            <a:endParaRPr lang="en-IE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4858" y="2083602"/>
            <a:ext cx="4362354" cy="43623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20552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481" y="224730"/>
            <a:ext cx="8534400" cy="97826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IE" dirty="0" smtClean="0"/>
              <a:t>MASS: WHAT DOES IT MEAN TO YOU?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07955" y="1326928"/>
            <a:ext cx="7955280" cy="492469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It’s </a:t>
            </a:r>
            <a:r>
              <a:rPr lang="en-US" b="1" dirty="0">
                <a:solidFill>
                  <a:schemeClr val="bg1"/>
                </a:solidFill>
              </a:rPr>
              <a:t>a time when I get peace and quiet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I </a:t>
            </a:r>
            <a:r>
              <a:rPr lang="en-US" b="1" dirty="0">
                <a:solidFill>
                  <a:schemeClr val="bg1"/>
                </a:solidFill>
              </a:rPr>
              <a:t>just come, I don’t know why but it helps me make sense of life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I </a:t>
            </a:r>
            <a:r>
              <a:rPr lang="en-US" b="1" dirty="0">
                <a:solidFill>
                  <a:schemeClr val="bg1"/>
                </a:solidFill>
              </a:rPr>
              <a:t>don’t know if it means anything to me anymore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I </a:t>
            </a:r>
            <a:r>
              <a:rPr lang="en-US" b="1" dirty="0">
                <a:solidFill>
                  <a:schemeClr val="bg1"/>
                </a:solidFill>
              </a:rPr>
              <a:t>feel pushed into being here, I find it really </a:t>
            </a:r>
            <a:r>
              <a:rPr lang="en-US" b="1" dirty="0" smtClean="0">
                <a:solidFill>
                  <a:schemeClr val="bg1"/>
                </a:solidFill>
              </a:rPr>
              <a:t>boring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It’s </a:t>
            </a:r>
            <a:r>
              <a:rPr lang="en-US" b="1" dirty="0">
                <a:solidFill>
                  <a:schemeClr val="bg1"/>
                </a:solidFill>
              </a:rPr>
              <a:t>my time to say thanks to God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I </a:t>
            </a:r>
            <a:r>
              <a:rPr lang="en-US" b="1" dirty="0">
                <a:solidFill>
                  <a:schemeClr val="bg1"/>
                </a:solidFill>
              </a:rPr>
              <a:t>know I’m praying with others, that gives me strength.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It’s </a:t>
            </a:r>
            <a:r>
              <a:rPr lang="en-US" b="1" dirty="0">
                <a:solidFill>
                  <a:schemeClr val="bg1"/>
                </a:solidFill>
              </a:rPr>
              <a:t>my weekly space to stop and say thank you to God.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I’m </a:t>
            </a:r>
            <a:r>
              <a:rPr lang="en-US" b="1" dirty="0">
                <a:solidFill>
                  <a:schemeClr val="bg1"/>
                </a:solidFill>
              </a:rPr>
              <a:t>part of this community, our Sunday Mass bonds us   together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It </a:t>
            </a:r>
            <a:r>
              <a:rPr lang="en-US" b="1" dirty="0">
                <a:solidFill>
                  <a:schemeClr val="bg1"/>
                </a:solidFill>
              </a:rPr>
              <a:t>helps me to stop and think, to remember God’s love, I can forget it when I’m busy during the week. </a:t>
            </a:r>
            <a:r>
              <a:rPr lang="en-US" b="1" dirty="0" smtClean="0">
                <a:solidFill>
                  <a:schemeClr val="bg1"/>
                </a:solidFill>
              </a:rPr>
              <a:t> 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0757" y="1568752"/>
            <a:ext cx="2769325" cy="3615266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IE" b="1" dirty="0" smtClean="0">
                <a:solidFill>
                  <a:schemeClr val="bg1"/>
                </a:solidFill>
              </a:rPr>
              <a:t>A group of parents were asked this </a:t>
            </a:r>
            <a:r>
              <a:rPr lang="en-IE" b="1" dirty="0" smtClean="0">
                <a:solidFill>
                  <a:schemeClr val="bg1"/>
                </a:solidFill>
              </a:rPr>
              <a:t>question</a:t>
            </a:r>
          </a:p>
          <a:p>
            <a:r>
              <a:rPr lang="en-IE" b="1" dirty="0" smtClean="0">
                <a:solidFill>
                  <a:schemeClr val="bg1"/>
                </a:solidFill>
              </a:rPr>
              <a:t>These are there answers</a:t>
            </a:r>
            <a:endParaRPr lang="en-IE" b="1" dirty="0" smtClean="0">
              <a:solidFill>
                <a:schemeClr val="bg1"/>
              </a:solidFill>
            </a:endParaRPr>
          </a:p>
          <a:p>
            <a:r>
              <a:rPr lang="en-IE" b="1" dirty="0" smtClean="0">
                <a:solidFill>
                  <a:schemeClr val="bg1"/>
                </a:solidFill>
              </a:rPr>
              <a:t>Which of these answers is most like where you are just now? </a:t>
            </a:r>
            <a:endParaRPr lang="en-I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57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536" y="5336580"/>
            <a:ext cx="7271068" cy="9274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IE" dirty="0" smtClean="0"/>
              <a:t>SHARE THE MEMORIES at home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247" y="215537"/>
            <a:ext cx="7615646" cy="4513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1. Have a chat with your child about why this year of preparation is a good opportunity to pray </a:t>
            </a:r>
            <a:r>
              <a:rPr lang="en-US" b="1" dirty="0" smtClean="0">
                <a:solidFill>
                  <a:schemeClr val="bg1"/>
                </a:solidFill>
              </a:rPr>
              <a:t>together </a:t>
            </a:r>
            <a:r>
              <a:rPr lang="en-US" b="1" dirty="0">
                <a:solidFill>
                  <a:schemeClr val="bg1"/>
                </a:solidFill>
              </a:rPr>
              <a:t>as a family at Mass.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2. Get your own First Communion photos out, tell the story of the day, remember those who were with you and the happiness of the day.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3. Share what made it so special.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4. Create a small prayer area in your home with the pictures of your own first </a:t>
            </a:r>
            <a:r>
              <a:rPr lang="en-US" b="1" dirty="0" smtClean="0">
                <a:solidFill>
                  <a:schemeClr val="bg1"/>
                </a:solidFill>
              </a:rPr>
              <a:t>communion.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5. </a:t>
            </a:r>
            <a:r>
              <a:rPr lang="en-US" b="1" dirty="0" smtClean="0">
                <a:solidFill>
                  <a:schemeClr val="bg1"/>
                </a:solidFill>
              </a:rPr>
              <a:t>Give </a:t>
            </a:r>
            <a:r>
              <a:rPr lang="en-US" b="1" dirty="0">
                <a:solidFill>
                  <a:schemeClr val="bg1"/>
                </a:solidFill>
              </a:rPr>
              <a:t>thanks for the help you were given by family and friends. 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478" y="2281670"/>
            <a:ext cx="3932503" cy="26169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75808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233" y="632348"/>
            <a:ext cx="7062062" cy="1507067"/>
          </a:xfrm>
        </p:spPr>
        <p:txBody>
          <a:bodyPr/>
          <a:lstStyle/>
          <a:p>
            <a:r>
              <a:rPr lang="en-IE" b="1" dirty="0" smtClean="0"/>
              <a:t>TEACH YOUR CHILD THIS YEAR 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12" y="2729089"/>
            <a:ext cx="5411788" cy="34346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1. To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bless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themselves when they enter Church for Mass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2. To </a:t>
            </a:r>
            <a:r>
              <a:rPr lang="en-US" b="1" dirty="0">
                <a:solidFill>
                  <a:schemeClr val="tx1"/>
                </a:solidFill>
              </a:rPr>
              <a:t>join in </a:t>
            </a:r>
            <a:r>
              <a:rPr lang="en-US" b="1" dirty="0">
                <a:solidFill>
                  <a:schemeClr val="bg1"/>
                </a:solidFill>
              </a:rPr>
              <a:t>some of the responses at Mass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3. To remember </a:t>
            </a:r>
            <a:r>
              <a:rPr lang="en-US" b="1" dirty="0">
                <a:solidFill>
                  <a:schemeClr val="tx1"/>
                </a:solidFill>
              </a:rPr>
              <a:t>to pray </a:t>
            </a:r>
            <a:r>
              <a:rPr lang="en-US" b="1" dirty="0">
                <a:solidFill>
                  <a:schemeClr val="bg1"/>
                </a:solidFill>
              </a:rPr>
              <a:t>for their family and friends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4. To </a:t>
            </a:r>
            <a:r>
              <a:rPr lang="en-US" b="1" dirty="0">
                <a:solidFill>
                  <a:schemeClr val="tx1"/>
                </a:solidFill>
              </a:rPr>
              <a:t>join in </a:t>
            </a:r>
            <a:r>
              <a:rPr lang="en-US" b="1" dirty="0">
                <a:solidFill>
                  <a:schemeClr val="bg1"/>
                </a:solidFill>
              </a:rPr>
              <a:t>any singing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5. To </a:t>
            </a:r>
            <a:r>
              <a:rPr lang="en-US" b="1" dirty="0">
                <a:solidFill>
                  <a:schemeClr val="tx1"/>
                </a:solidFill>
              </a:rPr>
              <a:t>join in </a:t>
            </a:r>
            <a:r>
              <a:rPr lang="en-US" b="1" dirty="0">
                <a:solidFill>
                  <a:schemeClr val="bg1"/>
                </a:solidFill>
              </a:rPr>
              <a:t>when everyone is standing, or sitting or kneeling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  <a:r>
              <a:rPr lang="en-US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9378" y="2729089"/>
            <a:ext cx="4934479" cy="36152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>
                <a:solidFill>
                  <a:schemeClr val="tx1"/>
                </a:solidFill>
              </a:rPr>
              <a:t>1. </a:t>
            </a:r>
            <a:r>
              <a:rPr lang="en-US" b="1" i="1" dirty="0">
                <a:solidFill>
                  <a:schemeClr val="bg1"/>
                </a:solidFill>
              </a:rPr>
              <a:t>To look </a:t>
            </a:r>
            <a:r>
              <a:rPr lang="en-US" b="1" i="1" dirty="0">
                <a:solidFill>
                  <a:schemeClr val="tx1"/>
                </a:solidFill>
              </a:rPr>
              <a:t>at the altar when the priest holds up the host and the chalice</a:t>
            </a:r>
          </a:p>
          <a:p>
            <a:pPr marL="0" indent="0">
              <a:buNone/>
            </a:pPr>
            <a:r>
              <a:rPr lang="en-US" b="1" i="1" dirty="0">
                <a:solidFill>
                  <a:schemeClr val="tx1"/>
                </a:solidFill>
              </a:rPr>
              <a:t>2. To </a:t>
            </a:r>
            <a:r>
              <a:rPr lang="en-US" b="1" i="1" dirty="0">
                <a:solidFill>
                  <a:schemeClr val="bg1"/>
                </a:solidFill>
              </a:rPr>
              <a:t>hold hands </a:t>
            </a:r>
            <a:r>
              <a:rPr lang="en-US" b="1" i="1" dirty="0">
                <a:solidFill>
                  <a:schemeClr val="tx1"/>
                </a:solidFill>
              </a:rPr>
              <a:t>for the Our Father</a:t>
            </a:r>
          </a:p>
          <a:p>
            <a:pPr marL="0" indent="0">
              <a:buNone/>
            </a:pPr>
            <a:r>
              <a:rPr lang="en-US" b="1" i="1" dirty="0">
                <a:solidFill>
                  <a:schemeClr val="tx1"/>
                </a:solidFill>
              </a:rPr>
              <a:t>3. </a:t>
            </a:r>
            <a:r>
              <a:rPr lang="en-US" b="1" i="1" dirty="0">
                <a:solidFill>
                  <a:schemeClr val="bg1"/>
                </a:solidFill>
              </a:rPr>
              <a:t>To say </a:t>
            </a:r>
            <a:r>
              <a:rPr lang="en-US" b="1" i="1" dirty="0">
                <a:solidFill>
                  <a:schemeClr val="tx1"/>
                </a:solidFill>
              </a:rPr>
              <a:t>‘Peace Be With You’ and </a:t>
            </a:r>
            <a:r>
              <a:rPr lang="en-US" b="1" i="1" dirty="0">
                <a:solidFill>
                  <a:schemeClr val="bg1"/>
                </a:solidFill>
              </a:rPr>
              <a:t>shake hands </a:t>
            </a:r>
          </a:p>
          <a:p>
            <a:pPr marL="0" indent="0">
              <a:buNone/>
            </a:pPr>
            <a:r>
              <a:rPr lang="en-US" b="1" i="1" dirty="0">
                <a:solidFill>
                  <a:schemeClr val="tx1"/>
                </a:solidFill>
              </a:rPr>
              <a:t>4. </a:t>
            </a:r>
            <a:r>
              <a:rPr lang="en-US" b="1" i="1" dirty="0">
                <a:solidFill>
                  <a:schemeClr val="bg1"/>
                </a:solidFill>
              </a:rPr>
              <a:t>To remember </a:t>
            </a:r>
            <a:r>
              <a:rPr lang="en-US" b="1" i="1" dirty="0">
                <a:solidFill>
                  <a:schemeClr val="tx1"/>
                </a:solidFill>
              </a:rPr>
              <a:t>that Jesus is with us in holy </a:t>
            </a:r>
            <a:r>
              <a:rPr lang="en-US" b="1" i="1" dirty="0" smtClean="0">
                <a:solidFill>
                  <a:schemeClr val="tx1"/>
                </a:solidFill>
              </a:rPr>
              <a:t>communion</a:t>
            </a:r>
            <a:endParaRPr lang="en-US" b="1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i="1" dirty="0">
                <a:solidFill>
                  <a:schemeClr val="tx1"/>
                </a:solidFill>
              </a:rPr>
              <a:t>5. </a:t>
            </a:r>
            <a:r>
              <a:rPr lang="en-US" b="1" i="1" dirty="0">
                <a:solidFill>
                  <a:schemeClr val="bg1"/>
                </a:solidFill>
              </a:rPr>
              <a:t>To light </a:t>
            </a:r>
            <a:r>
              <a:rPr lang="en-US" b="1" i="1" dirty="0">
                <a:solidFill>
                  <a:schemeClr val="tx1"/>
                </a:solidFill>
              </a:rPr>
              <a:t>a candle after Mass in thanksgiving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46273" y="660485"/>
            <a:ext cx="3915149" cy="122475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IE" dirty="0" smtClean="0"/>
              <a:t>You can have chats at home about these faith actions and what helps us get the best out of Mass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0048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1280" y="4963885"/>
            <a:ext cx="5311639" cy="1478283"/>
          </a:xfrm>
        </p:spPr>
        <p:txBody>
          <a:bodyPr>
            <a:normAutofit fontScale="90000"/>
          </a:bodyPr>
          <a:lstStyle/>
          <a:p>
            <a:r>
              <a:rPr lang="en-IE" b="1" dirty="0" smtClean="0"/>
              <a:t>Take some time to LEARN THE WORDS OF THIS HYMN TOGETHER AS  A FAMILY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8194" y="2935999"/>
            <a:ext cx="9692639" cy="3105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Jesus took the bread he broke.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Jesus shared the bread he broke </a:t>
            </a:r>
            <a:r>
              <a:rPr lang="en-US" sz="24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and </a:t>
            </a:r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said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Do this, </a:t>
            </a:r>
            <a:r>
              <a:rPr lang="en-US" sz="24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do </a:t>
            </a:r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this in memory of me.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Jesus took the wine he poured.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Jesus took the wine he poured </a:t>
            </a:r>
            <a:r>
              <a:rPr lang="en-US" sz="24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and </a:t>
            </a:r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said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Do this, </a:t>
            </a:r>
            <a:r>
              <a:rPr lang="en-US" sz="24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do </a:t>
            </a:r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this in memory of me</a:t>
            </a:r>
            <a:r>
              <a:rPr lang="en-US" sz="24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 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5628" y="259827"/>
            <a:ext cx="5967297" cy="24311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2702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136" y="5355771"/>
            <a:ext cx="11377749" cy="1239520"/>
          </a:xfrm>
        </p:spPr>
        <p:txBody>
          <a:bodyPr>
            <a:normAutofit/>
          </a:bodyPr>
          <a:lstStyle/>
          <a:p>
            <a:r>
              <a:rPr lang="en-IE" sz="2200" b="1" dirty="0" smtClean="0"/>
              <a:t>what </a:t>
            </a:r>
            <a:r>
              <a:rPr lang="en-IE" sz="2200" b="1" dirty="0"/>
              <a:t>images are striking you in this picture.</a:t>
            </a:r>
            <a:br>
              <a:rPr lang="en-IE" sz="2200" b="1" dirty="0"/>
            </a:br>
            <a:r>
              <a:rPr lang="en-IE" sz="2200" b="1" dirty="0"/>
              <a:t>How might this picture help you to speak about Mass with your child? </a:t>
            </a:r>
            <a:endParaRPr lang="en-IE" b="1" dirty="0"/>
          </a:p>
        </p:txBody>
      </p:sp>
      <p:pic>
        <p:nvPicPr>
          <p:cNvPr id="4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944" y="274728"/>
            <a:ext cx="7027816" cy="52804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8654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255" y="350763"/>
            <a:ext cx="6500359" cy="1507067"/>
          </a:xfrm>
        </p:spPr>
        <p:txBody>
          <a:bodyPr/>
          <a:lstStyle/>
          <a:p>
            <a:r>
              <a:rPr lang="en-IE" b="1" dirty="0" smtClean="0"/>
              <a:t>YOU CAN HELP YOUR CHILD 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435" y="1748042"/>
            <a:ext cx="8534400" cy="335062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By </a:t>
            </a:r>
            <a:r>
              <a:rPr lang="en-US" b="1" dirty="0">
                <a:solidFill>
                  <a:schemeClr val="tx1"/>
                </a:solidFill>
              </a:rPr>
              <a:t>reminding</a:t>
            </a:r>
            <a:r>
              <a:rPr lang="en-US" b="1" dirty="0">
                <a:solidFill>
                  <a:schemeClr val="bg1"/>
                </a:solidFill>
              </a:rPr>
              <a:t> them that Jesus gave his life for us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Telling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your child that Holy Communion is a special time when we meet Jesus in person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Encouraging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your child to say thank you often in prayer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At </a:t>
            </a:r>
            <a:r>
              <a:rPr lang="en-US" b="1" dirty="0">
                <a:solidFill>
                  <a:schemeClr val="bg1"/>
                </a:solidFill>
              </a:rPr>
              <a:t>Mass on Sunday by </a:t>
            </a:r>
            <a:r>
              <a:rPr lang="en-US" b="1" dirty="0">
                <a:solidFill>
                  <a:schemeClr val="tx1"/>
                </a:solidFill>
              </a:rPr>
              <a:t>helping them </a:t>
            </a:r>
            <a:r>
              <a:rPr lang="en-US" b="1" dirty="0">
                <a:solidFill>
                  <a:schemeClr val="bg1"/>
                </a:solidFill>
              </a:rPr>
              <a:t>to join in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Renewing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your own faith in this wonderful sacrament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33" y="1612082"/>
            <a:ext cx="3445147" cy="5065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7001692" y="1033731"/>
            <a:ext cx="4101737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E" dirty="0" smtClean="0"/>
              <a:t>Take time to have chats at home throughout the time of preparation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6514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119</TotalTime>
  <Words>522</Words>
  <Application>Microsoft Office PowerPoint</Application>
  <PresentationFormat>Widescreen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Century Gothic</vt:lpstr>
      <vt:lpstr>Segoe UI</vt:lpstr>
      <vt:lpstr>Wingdings 3</vt:lpstr>
      <vt:lpstr>Slice</vt:lpstr>
      <vt:lpstr>PARISH PARENT HELPS 3</vt:lpstr>
      <vt:lpstr>A PRAYER for PREPARING </vt:lpstr>
      <vt:lpstr>REFLECT FOR YOURSELF  </vt:lpstr>
      <vt:lpstr>MASS: WHAT DOES IT MEAN TO YOU?</vt:lpstr>
      <vt:lpstr>SHARE THE MEMORIES at home</vt:lpstr>
      <vt:lpstr>TEACH YOUR CHILD THIS YEAR </vt:lpstr>
      <vt:lpstr>Take some time to LEARN THE WORDS OF THIS HYMN TOGETHER AS  A FAMILY</vt:lpstr>
      <vt:lpstr>what images are striking you in this picture. How might this picture help you to speak about Mass with your child? </vt:lpstr>
      <vt:lpstr>YOU CAN HELP YOUR CHILD </vt:lpstr>
      <vt:lpstr>REFLECT BACK NOW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PARISH PARENT HELP 3</dc:title>
  <dc:creator>Patricia Carroll</dc:creator>
  <cp:lastModifiedBy>Patricia Carroll</cp:lastModifiedBy>
  <cp:revision>27</cp:revision>
  <cp:lastPrinted>2018-07-20T11:22:57Z</cp:lastPrinted>
  <dcterms:created xsi:type="dcterms:W3CDTF">2018-07-20T10:28:51Z</dcterms:created>
  <dcterms:modified xsi:type="dcterms:W3CDTF">2020-09-15T11:40:33Z</dcterms:modified>
</cp:coreProperties>
</file>