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More Sugar" charset="1" panose="00000000000000000000"/>
      <p:regular r:id="rId34"/>
    </p:embeddedFont>
    <p:embeddedFont>
      <p:font typeface="Mistrully" charset="1" panose="00000000000000000000"/>
      <p:regular r:id="rId35"/>
    </p:embeddedFont>
    <p:embeddedFont>
      <p:font typeface="Now Bold" charset="1" panose="00000800000000000000"/>
      <p:regular r:id="rId36"/>
    </p:embeddedFont>
    <p:embeddedFont>
      <p:font typeface="Playlist Script" charset="1" panose="00000000000000000000"/>
      <p:regular r:id="rId37"/>
    </p:embeddedFont>
    <p:embeddedFont>
      <p:font typeface="Canva Sans" charset="1" panose="020B0503030501040103"/>
      <p:regular r:id="rId38"/>
    </p:embeddedFont>
    <p:embeddedFont>
      <p:font typeface="Canva Sans Italics" charset="1" panose="020B0503030501040103"/>
      <p:regular r:id="rId39"/>
    </p:embeddedFont>
    <p:embeddedFont>
      <p:font typeface="Canva Sans Bold" charset="1" panose="020B0803030501040103"/>
      <p:regular r:id="rId40"/>
    </p:embeddedFont>
    <p:embeddedFont>
      <p:font typeface="Livvic Bold" charset="1" panose="0000000000000000000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jpeg" Type="http://schemas.openxmlformats.org/officeDocument/2006/relationships/image"/><Relationship Id="rId6" Target="../media/image5.jpeg" Type="http://schemas.openxmlformats.org/officeDocument/2006/relationships/image"/><Relationship Id="rId7" Target="../media/image6.jpe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5.jpeg" Type="http://schemas.openxmlformats.org/officeDocument/2006/relationships/image"/><Relationship Id="rId5" Target="../media/image16.jpeg" Type="http://schemas.openxmlformats.org/officeDocument/2006/relationships/image"/><Relationship Id="rId6" Target="../media/image17.jpeg" Type="http://schemas.openxmlformats.org/officeDocument/2006/relationships/image"/><Relationship Id="rId7" Target="../media/image18.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https://www.youtube.com/watch?v=o3Lz7dmn1eM" TargetMode="External" Type="http://schemas.openxmlformats.org/officeDocument/2006/relationships/video"/></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2.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2.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https://www.youtube.com/watch?v=ZOevCSG1Am0" TargetMode="External" Type="http://schemas.openxmlformats.org/officeDocument/2006/relationships/video"/></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0.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9.jpeg" Type="http://schemas.openxmlformats.org/officeDocument/2006/relationships/image"/><Relationship Id="rId5" Target="https://www.youtube.com/watch?v=S0-dsrQKspo" TargetMode="External" Type="http://schemas.openxmlformats.org/officeDocument/2006/relationships/video"/></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3.jpeg" Type="http://schemas.openxmlformats.org/officeDocument/2006/relationships/image"/><Relationship Id="rId5" Target="../media/image2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9.jpeg" Type="http://schemas.openxmlformats.org/officeDocument/2006/relationships/image"/><Relationship Id="rId5" Target="https://www.youtube.com/watch?v=CfJ6WJPUff8" TargetMode="External" Type="http://schemas.openxmlformats.org/officeDocument/2006/relationships/video"/></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jpeg" Type="http://schemas.openxmlformats.org/officeDocument/2006/relationships/image"/><Relationship Id="rId6" Target="../media/image5.jpeg" Type="http://schemas.openxmlformats.org/officeDocument/2006/relationships/image"/><Relationship Id="rId7" Target="../media/image6.jpe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90239" y="64949"/>
            <a:ext cx="11884484" cy="10066857"/>
            <a:chOff x="0" y="0"/>
            <a:chExt cx="2374900" cy="2011680"/>
          </a:xfrm>
        </p:grpSpPr>
        <p:sp>
          <p:nvSpPr>
            <p:cNvPr name="Freeform 3" id="3"/>
            <p:cNvSpPr/>
            <p:nvPr/>
          </p:nvSpPr>
          <p:spPr>
            <a:xfrm flipH="false" flipV="false" rot="0">
              <a:off x="-2540" y="-2540"/>
              <a:ext cx="2377441" cy="2009140"/>
            </a:xfrm>
            <a:custGeom>
              <a:avLst/>
              <a:gdLst/>
              <a:ahLst/>
              <a:cxnLst/>
              <a:rect r="r" b="b" t="t" l="l"/>
              <a:pathLst>
                <a:path h="2009140" w="2377441">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
              <a:stretch>
                <a:fillRect l="-13340" t="0" r="-13340" b="0"/>
              </a:stretch>
            </a:blipFill>
          </p:spPr>
        </p:sp>
      </p:grpSp>
      <p:sp>
        <p:nvSpPr>
          <p:cNvPr name="Freeform 4" id="4"/>
          <p:cNvSpPr/>
          <p:nvPr/>
        </p:nvSpPr>
        <p:spPr>
          <a:xfrm flipH="false" flipV="false" rot="0">
            <a:off x="-1386230" y="4770700"/>
            <a:ext cx="5162942" cy="1323004"/>
          </a:xfrm>
          <a:custGeom>
            <a:avLst/>
            <a:gdLst/>
            <a:ahLst/>
            <a:cxnLst/>
            <a:rect r="r" b="b" t="t" l="l"/>
            <a:pathLst>
              <a:path h="1323004" w="5162942">
                <a:moveTo>
                  <a:pt x="0" y="0"/>
                </a:moveTo>
                <a:lnTo>
                  <a:pt x="5162942" y="0"/>
                </a:lnTo>
                <a:lnTo>
                  <a:pt x="5162942" y="1323004"/>
                </a:lnTo>
                <a:lnTo>
                  <a:pt x="0" y="1323004"/>
                </a:lnTo>
                <a:lnTo>
                  <a:pt x="0" y="0"/>
                </a:lnTo>
                <a:close/>
              </a:path>
            </a:pathLst>
          </a:custGeom>
          <a:blipFill>
            <a:blip r:embed="rId3">
              <a:alphaModFix amt="80000"/>
              <a:extLst>
                <a:ext uri="{96DAC541-7B7A-43D3-8B79-37D633B846F1}">
                  <asvg:svgBlip xmlns:asvg="http://schemas.microsoft.com/office/drawing/2016/SVG/main" r:embed="rId4"/>
                </a:ext>
              </a:extLst>
            </a:blip>
            <a:stretch>
              <a:fillRect l="0" t="0" r="0" b="0"/>
            </a:stretch>
          </a:blipFill>
        </p:spPr>
      </p:sp>
      <p:grpSp>
        <p:nvGrpSpPr>
          <p:cNvPr name="Group 5" id="5"/>
          <p:cNvGrpSpPr>
            <a:grpSpLocks noChangeAspect="true"/>
          </p:cNvGrpSpPr>
          <p:nvPr/>
        </p:nvGrpSpPr>
        <p:grpSpPr>
          <a:xfrm rot="0">
            <a:off x="11068277" y="883900"/>
            <a:ext cx="3495448" cy="3495434"/>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046" t="0" r="-25046" b="0"/>
              </a:stretch>
            </a:blipFill>
          </p:spPr>
        </p:sp>
      </p:grpSp>
      <p:grpSp>
        <p:nvGrpSpPr>
          <p:cNvPr name="Group 7" id="7"/>
          <p:cNvGrpSpPr>
            <a:grpSpLocks noChangeAspect="true"/>
          </p:cNvGrpSpPr>
          <p:nvPr/>
        </p:nvGrpSpPr>
        <p:grpSpPr>
          <a:xfrm rot="0">
            <a:off x="14372280" y="1759680"/>
            <a:ext cx="3338711" cy="3338698"/>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5046" t="0" r="-25046" b="0"/>
              </a:stretch>
            </a:blipFill>
          </p:spPr>
        </p:sp>
      </p:grpSp>
      <p:grpSp>
        <p:nvGrpSpPr>
          <p:cNvPr name="Group 9" id="9"/>
          <p:cNvGrpSpPr>
            <a:grpSpLocks noChangeAspect="true"/>
          </p:cNvGrpSpPr>
          <p:nvPr/>
        </p:nvGrpSpPr>
        <p:grpSpPr>
          <a:xfrm rot="0">
            <a:off x="11016139" y="3957037"/>
            <a:ext cx="5080082" cy="5080062"/>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62946" t="-8563" r="0" b="0"/>
              </a:stretch>
            </a:blipFill>
          </p:spPr>
        </p:sp>
      </p:grpSp>
      <p:grpSp>
        <p:nvGrpSpPr>
          <p:cNvPr name="Group 11" id="11"/>
          <p:cNvGrpSpPr/>
          <p:nvPr/>
        </p:nvGrpSpPr>
        <p:grpSpPr>
          <a:xfrm rot="0">
            <a:off x="16096221" y="7071063"/>
            <a:ext cx="1698609" cy="1698609"/>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3" id="13"/>
            <p:cNvSpPr txBox="true"/>
            <p:nvPr/>
          </p:nvSpPr>
          <p:spPr>
            <a:xfrm>
              <a:off x="76200" y="47625"/>
              <a:ext cx="660400" cy="688975"/>
            </a:xfrm>
            <a:prstGeom prst="rect">
              <a:avLst/>
            </a:prstGeom>
          </p:spPr>
          <p:txBody>
            <a:bodyPr anchor="ctr" rtlCol="false" tIns="43186" lIns="43186" bIns="43186" rIns="43186"/>
            <a:lstStyle/>
            <a:p>
              <a:pPr algn="ctr">
                <a:lnSpc>
                  <a:spcPts val="1428"/>
                </a:lnSpc>
              </a:pPr>
            </a:p>
          </p:txBody>
        </p:sp>
      </p:grpSp>
      <p:sp>
        <p:nvSpPr>
          <p:cNvPr name="Freeform 14" id="14"/>
          <p:cNvSpPr/>
          <p:nvPr/>
        </p:nvSpPr>
        <p:spPr>
          <a:xfrm flipH="false" flipV="false" rot="0">
            <a:off x="15212448" y="6281930"/>
            <a:ext cx="3466155" cy="2905670"/>
          </a:xfrm>
          <a:custGeom>
            <a:avLst/>
            <a:gdLst/>
            <a:ahLst/>
            <a:cxnLst/>
            <a:rect r="r" b="b" t="t" l="l"/>
            <a:pathLst>
              <a:path h="2905670" w="3466155">
                <a:moveTo>
                  <a:pt x="0" y="0"/>
                </a:moveTo>
                <a:lnTo>
                  <a:pt x="3466155" y="0"/>
                </a:lnTo>
                <a:lnTo>
                  <a:pt x="3466155" y="2905670"/>
                </a:lnTo>
                <a:lnTo>
                  <a:pt x="0" y="2905670"/>
                </a:lnTo>
                <a:lnTo>
                  <a:pt x="0" y="0"/>
                </a:lnTo>
                <a:close/>
              </a:path>
            </a:pathLst>
          </a:custGeom>
          <a:blipFill>
            <a:blip r:embed="rId8"/>
            <a:stretch>
              <a:fillRect l="0" t="0" r="0" b="0"/>
            </a:stretch>
          </a:blipFill>
        </p:spPr>
      </p:sp>
      <p:sp>
        <p:nvSpPr>
          <p:cNvPr name="Freeform 15" id="15"/>
          <p:cNvSpPr/>
          <p:nvPr/>
        </p:nvSpPr>
        <p:spPr>
          <a:xfrm flipH="false" flipV="false" rot="0">
            <a:off x="0" y="9037098"/>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0">
            <a:off x="7248525" y="9043416"/>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grpSp>
        <p:nvGrpSpPr>
          <p:cNvPr name="Group 17" id="17"/>
          <p:cNvGrpSpPr>
            <a:grpSpLocks noChangeAspect="true"/>
          </p:cNvGrpSpPr>
          <p:nvPr/>
        </p:nvGrpSpPr>
        <p:grpSpPr>
          <a:xfrm rot="0">
            <a:off x="2583917" y="5882163"/>
            <a:ext cx="7360118" cy="4737196"/>
            <a:chOff x="0" y="0"/>
            <a:chExt cx="5513070" cy="3548380"/>
          </a:xfrm>
        </p:grpSpPr>
        <p:sp>
          <p:nvSpPr>
            <p:cNvPr name="Freeform 18" id="18"/>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sp>
        <p:nvSpPr>
          <p:cNvPr name="Freeform 19" id="19"/>
          <p:cNvSpPr/>
          <p:nvPr/>
        </p:nvSpPr>
        <p:spPr>
          <a:xfrm flipH="false" flipV="false" rot="0">
            <a:off x="14372280" y="9037098"/>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12074724" y="9336898"/>
            <a:ext cx="794908" cy="794908"/>
          </a:xfrm>
          <a:custGeom>
            <a:avLst/>
            <a:gdLst/>
            <a:ahLst/>
            <a:cxnLst/>
            <a:rect r="r" b="b" t="t" l="l"/>
            <a:pathLst>
              <a:path h="794908" w="794908">
                <a:moveTo>
                  <a:pt x="0" y="0"/>
                </a:moveTo>
                <a:lnTo>
                  <a:pt x="794907" y="0"/>
                </a:lnTo>
                <a:lnTo>
                  <a:pt x="794907" y="794908"/>
                </a:lnTo>
                <a:lnTo>
                  <a:pt x="0" y="79490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1" id="21"/>
          <p:cNvSpPr txBox="true"/>
          <p:nvPr/>
        </p:nvSpPr>
        <p:spPr>
          <a:xfrm rot="0">
            <a:off x="13011684" y="9464725"/>
            <a:ext cx="5009254" cy="459627"/>
          </a:xfrm>
          <a:prstGeom prst="rect">
            <a:avLst/>
          </a:prstGeom>
        </p:spPr>
        <p:txBody>
          <a:bodyPr anchor="t" rtlCol="false" tIns="0" lIns="0" bIns="0" rIns="0">
            <a:spAutoFit/>
          </a:bodyPr>
          <a:lstStyle/>
          <a:p>
            <a:pPr algn="l">
              <a:lnSpc>
                <a:spcPts val="3812"/>
              </a:lnSpc>
            </a:pPr>
            <a:r>
              <a:rPr lang="en-US" sz="2723">
                <a:solidFill>
                  <a:srgbClr val="000000"/>
                </a:solidFill>
                <a:latin typeface="More Sugar"/>
                <a:ea typeface="More Sugar"/>
                <a:cs typeface="More Sugar"/>
                <a:sym typeface="More Sugar"/>
              </a:rPr>
              <a:t>www.missionministry.ie</a:t>
            </a:r>
          </a:p>
        </p:txBody>
      </p:sp>
      <p:grpSp>
        <p:nvGrpSpPr>
          <p:cNvPr name="Group 22" id="22"/>
          <p:cNvGrpSpPr/>
          <p:nvPr/>
        </p:nvGrpSpPr>
        <p:grpSpPr>
          <a:xfrm rot="0">
            <a:off x="-390603" y="-1558951"/>
            <a:ext cx="19069206" cy="2492401"/>
            <a:chOff x="0" y="0"/>
            <a:chExt cx="5022342" cy="656435"/>
          </a:xfrm>
        </p:grpSpPr>
        <p:sp>
          <p:nvSpPr>
            <p:cNvPr name="Freeform 23" id="23"/>
            <p:cNvSpPr/>
            <p:nvPr/>
          </p:nvSpPr>
          <p:spPr>
            <a:xfrm flipH="false" flipV="false" rot="0">
              <a:off x="0" y="0"/>
              <a:ext cx="5022342" cy="656435"/>
            </a:xfrm>
            <a:custGeom>
              <a:avLst/>
              <a:gdLst/>
              <a:ahLst/>
              <a:cxnLst/>
              <a:rect r="r" b="b" t="t" l="l"/>
              <a:pathLst>
                <a:path h="656435" w="5022342">
                  <a:moveTo>
                    <a:pt x="0" y="0"/>
                  </a:moveTo>
                  <a:lnTo>
                    <a:pt x="5022342" y="0"/>
                  </a:lnTo>
                  <a:lnTo>
                    <a:pt x="5022342" y="656435"/>
                  </a:lnTo>
                  <a:lnTo>
                    <a:pt x="0" y="656435"/>
                  </a:lnTo>
                  <a:close/>
                </a:path>
              </a:pathLst>
            </a:custGeom>
            <a:solidFill>
              <a:srgbClr val="648428"/>
            </a:solidFill>
          </p:spPr>
        </p:sp>
        <p:sp>
          <p:nvSpPr>
            <p:cNvPr name="TextBox 24" id="24"/>
            <p:cNvSpPr txBox="true"/>
            <p:nvPr/>
          </p:nvSpPr>
          <p:spPr>
            <a:xfrm>
              <a:off x="0" y="-47625"/>
              <a:ext cx="5022342" cy="704060"/>
            </a:xfrm>
            <a:prstGeom prst="rect">
              <a:avLst/>
            </a:prstGeom>
          </p:spPr>
          <p:txBody>
            <a:bodyPr anchor="ctr" rtlCol="false" tIns="50800" lIns="50800" bIns="50800" rIns="50800"/>
            <a:lstStyle/>
            <a:p>
              <a:pPr algn="ctr">
                <a:lnSpc>
                  <a:spcPts val="2800"/>
                </a:lnSpc>
              </a:pPr>
            </a:p>
          </p:txBody>
        </p:sp>
      </p:grpSp>
      <p:sp>
        <p:nvSpPr>
          <p:cNvPr name="TextBox 25" id="25"/>
          <p:cNvSpPr txBox="true"/>
          <p:nvPr/>
        </p:nvSpPr>
        <p:spPr>
          <a:xfrm rot="0">
            <a:off x="203908" y="4879893"/>
            <a:ext cx="3339544" cy="1002270"/>
          </a:xfrm>
          <a:prstGeom prst="rect">
            <a:avLst/>
          </a:prstGeom>
        </p:spPr>
        <p:txBody>
          <a:bodyPr anchor="t" rtlCol="false" tIns="0" lIns="0" bIns="0" rIns="0">
            <a:spAutoFit/>
          </a:bodyPr>
          <a:lstStyle/>
          <a:p>
            <a:pPr algn="l">
              <a:lnSpc>
                <a:spcPts val="8272"/>
              </a:lnSpc>
            </a:pPr>
            <a:r>
              <a:rPr lang="en-US" sz="5908">
                <a:solidFill>
                  <a:srgbClr val="FFFFFF"/>
                </a:solidFill>
                <a:latin typeface="Mistrully"/>
                <a:ea typeface="Mistrully"/>
                <a:cs typeface="Mistrully"/>
                <a:sym typeface="Mistrully"/>
              </a:rPr>
              <a:t>ARISE!</a:t>
            </a:r>
          </a:p>
        </p:txBody>
      </p:sp>
      <p:grpSp>
        <p:nvGrpSpPr>
          <p:cNvPr name="Group 26" id="26"/>
          <p:cNvGrpSpPr>
            <a:grpSpLocks noChangeAspect="true"/>
          </p:cNvGrpSpPr>
          <p:nvPr/>
        </p:nvGrpSpPr>
        <p:grpSpPr>
          <a:xfrm rot="0">
            <a:off x="2762978" y="6082046"/>
            <a:ext cx="6739006" cy="4337430"/>
            <a:chOff x="0" y="0"/>
            <a:chExt cx="5513070" cy="3548380"/>
          </a:xfrm>
        </p:grpSpPr>
        <p:sp>
          <p:nvSpPr>
            <p:cNvPr name="Freeform 27" id="27"/>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CD7F32"/>
            </a:solidFill>
            <a:ln w="12700">
              <a:solidFill>
                <a:srgbClr val="000000"/>
              </a:solidFill>
            </a:ln>
          </p:spPr>
        </p:sp>
      </p:grpSp>
      <p:sp>
        <p:nvSpPr>
          <p:cNvPr name="TextBox 28" id="28"/>
          <p:cNvSpPr txBox="true"/>
          <p:nvPr/>
        </p:nvSpPr>
        <p:spPr>
          <a:xfrm rot="-154341">
            <a:off x="3754390" y="6825035"/>
            <a:ext cx="4703815" cy="1017744"/>
          </a:xfrm>
          <a:prstGeom prst="rect">
            <a:avLst/>
          </a:prstGeom>
        </p:spPr>
        <p:txBody>
          <a:bodyPr anchor="t" rtlCol="false" tIns="0" lIns="0" bIns="0" rIns="0">
            <a:spAutoFit/>
          </a:bodyPr>
          <a:lstStyle/>
          <a:p>
            <a:pPr algn="ctr">
              <a:lnSpc>
                <a:spcPts val="8216"/>
              </a:lnSpc>
            </a:pPr>
            <a:r>
              <a:rPr lang="en-US" b="true" sz="5868">
                <a:solidFill>
                  <a:srgbClr val="000000"/>
                </a:solidFill>
                <a:latin typeface="Now Bold"/>
                <a:ea typeface="Now Bold"/>
                <a:cs typeface="Now Bold"/>
                <a:sym typeface="Now Bold"/>
              </a:rPr>
              <a:t>Laudato Si’</a:t>
            </a:r>
          </a:p>
        </p:txBody>
      </p:sp>
      <p:sp>
        <p:nvSpPr>
          <p:cNvPr name="TextBox 29" id="29"/>
          <p:cNvSpPr txBox="true"/>
          <p:nvPr/>
        </p:nvSpPr>
        <p:spPr>
          <a:xfrm rot="-141433">
            <a:off x="3953669" y="7694009"/>
            <a:ext cx="4393891" cy="1990842"/>
          </a:xfrm>
          <a:prstGeom prst="rect">
            <a:avLst/>
          </a:prstGeom>
        </p:spPr>
        <p:txBody>
          <a:bodyPr anchor="t" rtlCol="false" tIns="0" lIns="0" bIns="0" rIns="0">
            <a:spAutoFit/>
          </a:bodyPr>
          <a:lstStyle/>
          <a:p>
            <a:pPr algn="ctr">
              <a:lnSpc>
                <a:spcPts val="7941"/>
              </a:lnSpc>
            </a:pPr>
            <a:r>
              <a:rPr lang="en-US" sz="5672">
                <a:solidFill>
                  <a:srgbClr val="000000"/>
                </a:solidFill>
                <a:latin typeface="Playlist Script"/>
                <a:ea typeface="Playlist Script"/>
                <a:cs typeface="Playlist Script"/>
                <a:sym typeface="Playlist Script"/>
              </a:rPr>
              <a:t>Bronze Award</a:t>
            </a:r>
          </a:p>
          <a:p>
            <a:pPr algn="ctr">
              <a:lnSpc>
                <a:spcPts val="7941"/>
              </a:lnSpc>
            </a:pPr>
            <a:r>
              <a:rPr lang="en-US" sz="5672">
                <a:solidFill>
                  <a:srgbClr val="000000"/>
                </a:solidFill>
                <a:latin typeface="Playlist Script"/>
                <a:ea typeface="Playlist Script"/>
                <a:cs typeface="Playlist Script"/>
                <a:sym typeface="Playlist Script"/>
              </a:rPr>
              <a:t>Session 1</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grpSp>
        <p:nvGrpSpPr>
          <p:cNvPr name="Group 8" id="8"/>
          <p:cNvGrpSpPr>
            <a:grpSpLocks noChangeAspect="true"/>
          </p:cNvGrpSpPr>
          <p:nvPr/>
        </p:nvGrpSpPr>
        <p:grpSpPr>
          <a:xfrm rot="0">
            <a:off x="234256" y="4430929"/>
            <a:ext cx="5123855" cy="3297869"/>
            <a:chOff x="0" y="0"/>
            <a:chExt cx="5513070" cy="3548380"/>
          </a:xfrm>
        </p:grpSpPr>
        <p:sp>
          <p:nvSpPr>
            <p:cNvPr name="Freeform 9" id="9"/>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0" id="10"/>
          <p:cNvGrpSpPr>
            <a:grpSpLocks noChangeAspect="true"/>
          </p:cNvGrpSpPr>
          <p:nvPr/>
        </p:nvGrpSpPr>
        <p:grpSpPr>
          <a:xfrm rot="0">
            <a:off x="186325" y="4545826"/>
            <a:ext cx="4779110" cy="3075981"/>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grpSp>
        <p:nvGrpSpPr>
          <p:cNvPr name="Group 12" id="12"/>
          <p:cNvGrpSpPr/>
          <p:nvPr/>
        </p:nvGrpSpPr>
        <p:grpSpPr>
          <a:xfrm rot="0">
            <a:off x="7708702" y="820095"/>
            <a:ext cx="8642086" cy="864208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sp>
        <p:nvSpPr>
          <p:cNvPr name="Freeform 15" id="15"/>
          <p:cNvSpPr/>
          <p:nvPr/>
        </p:nvSpPr>
        <p:spPr>
          <a:xfrm flipH="false" flipV="false" rot="0">
            <a:off x="7727752" y="820095"/>
            <a:ext cx="8670079" cy="8648404"/>
          </a:xfrm>
          <a:custGeom>
            <a:avLst/>
            <a:gdLst/>
            <a:ahLst/>
            <a:cxnLst/>
            <a:rect r="r" b="b" t="t" l="l"/>
            <a:pathLst>
              <a:path h="8648404" w="8670079">
                <a:moveTo>
                  <a:pt x="0" y="0"/>
                </a:moveTo>
                <a:lnTo>
                  <a:pt x="8670079" y="0"/>
                </a:lnTo>
                <a:lnTo>
                  <a:pt x="8670079" y="8648404"/>
                </a:lnTo>
                <a:lnTo>
                  <a:pt x="0" y="86484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225257">
            <a:off x="605018" y="5380882"/>
            <a:ext cx="3877775" cy="1672489"/>
          </a:xfrm>
          <a:prstGeom prst="rect">
            <a:avLst/>
          </a:prstGeom>
        </p:spPr>
        <p:txBody>
          <a:bodyPr anchor="t" rtlCol="false" tIns="0" lIns="0" bIns="0" rIns="0">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name="TextBox 17" id="17"/>
          <p:cNvSpPr txBox="true"/>
          <p:nvPr/>
        </p:nvSpPr>
        <p:spPr>
          <a:xfrm rot="0">
            <a:off x="186325" y="1501467"/>
            <a:ext cx="5659468" cy="2806763"/>
          </a:xfrm>
          <a:prstGeom prst="rect">
            <a:avLst/>
          </a:prstGeom>
        </p:spPr>
        <p:txBody>
          <a:bodyPr anchor="t" rtlCol="false" tIns="0" lIns="0" bIns="0" rIns="0">
            <a:spAutoFit/>
          </a:bodyPr>
          <a:lstStyle/>
          <a:p>
            <a:pPr algn="ctr">
              <a:lnSpc>
                <a:spcPts val="7429"/>
              </a:lnSpc>
            </a:pPr>
            <a:r>
              <a:rPr lang="en-US" sz="5307">
                <a:solidFill>
                  <a:srgbClr val="000000"/>
                </a:solidFill>
                <a:latin typeface="More Sugar"/>
                <a:ea typeface="More Sugar"/>
                <a:cs typeface="More Sugar"/>
                <a:sym typeface="More Sugar"/>
              </a:rPr>
              <a:t>What has to be completed to get each award?</a:t>
            </a:r>
          </a:p>
        </p:txBody>
      </p:sp>
      <p:sp>
        <p:nvSpPr>
          <p:cNvPr name="TextBox 18" id="18"/>
          <p:cNvSpPr txBox="true"/>
          <p:nvPr/>
        </p:nvSpPr>
        <p:spPr>
          <a:xfrm rot="0">
            <a:off x="8599834" y="2365961"/>
            <a:ext cx="3267040" cy="1524522"/>
          </a:xfrm>
          <a:prstGeom prst="rect">
            <a:avLst/>
          </a:prstGeom>
        </p:spPr>
        <p:txBody>
          <a:bodyPr anchor="t" rtlCol="false" tIns="0" lIns="0" bIns="0" rIns="0">
            <a:spAutoFit/>
          </a:bodyPr>
          <a:lstStyle/>
          <a:p>
            <a:pPr algn="ctr">
              <a:lnSpc>
                <a:spcPts val="6128"/>
              </a:lnSpc>
            </a:pPr>
            <a:r>
              <a:rPr lang="en-US" sz="4377">
                <a:solidFill>
                  <a:srgbClr val="FFFFFF"/>
                </a:solidFill>
                <a:latin typeface="More Sugar"/>
                <a:ea typeface="More Sugar"/>
                <a:cs typeface="More Sugar"/>
                <a:sym typeface="More Sugar"/>
              </a:rPr>
              <a:t>3 Workshop Sessions</a:t>
            </a:r>
          </a:p>
        </p:txBody>
      </p:sp>
      <p:sp>
        <p:nvSpPr>
          <p:cNvPr name="TextBox 19" id="19"/>
          <p:cNvSpPr txBox="true"/>
          <p:nvPr/>
        </p:nvSpPr>
        <p:spPr>
          <a:xfrm rot="0">
            <a:off x="12043741" y="2365961"/>
            <a:ext cx="3831573" cy="1517587"/>
          </a:xfrm>
          <a:prstGeom prst="rect">
            <a:avLst/>
          </a:prstGeom>
        </p:spPr>
        <p:txBody>
          <a:bodyPr anchor="t" rtlCol="false" tIns="0" lIns="0" bIns="0" rIns="0">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in Parish</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grpSp>
        <p:nvGrpSpPr>
          <p:cNvPr name="Group 8" id="8"/>
          <p:cNvGrpSpPr>
            <a:grpSpLocks noChangeAspect="true"/>
          </p:cNvGrpSpPr>
          <p:nvPr/>
        </p:nvGrpSpPr>
        <p:grpSpPr>
          <a:xfrm rot="0">
            <a:off x="234256" y="4430929"/>
            <a:ext cx="5123855" cy="3297869"/>
            <a:chOff x="0" y="0"/>
            <a:chExt cx="5513070" cy="3548380"/>
          </a:xfrm>
        </p:grpSpPr>
        <p:sp>
          <p:nvSpPr>
            <p:cNvPr name="Freeform 9" id="9"/>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0" id="10"/>
          <p:cNvGrpSpPr>
            <a:grpSpLocks noChangeAspect="true"/>
          </p:cNvGrpSpPr>
          <p:nvPr/>
        </p:nvGrpSpPr>
        <p:grpSpPr>
          <a:xfrm rot="0">
            <a:off x="186325" y="4545826"/>
            <a:ext cx="4779110" cy="3075981"/>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grpSp>
        <p:nvGrpSpPr>
          <p:cNvPr name="Group 12" id="12"/>
          <p:cNvGrpSpPr/>
          <p:nvPr/>
        </p:nvGrpSpPr>
        <p:grpSpPr>
          <a:xfrm rot="0">
            <a:off x="7708702" y="820095"/>
            <a:ext cx="8642086" cy="864208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sp>
        <p:nvSpPr>
          <p:cNvPr name="Freeform 15" id="15"/>
          <p:cNvSpPr/>
          <p:nvPr/>
        </p:nvSpPr>
        <p:spPr>
          <a:xfrm flipH="false" flipV="false" rot="0">
            <a:off x="7727752" y="820095"/>
            <a:ext cx="8670079" cy="8648404"/>
          </a:xfrm>
          <a:custGeom>
            <a:avLst/>
            <a:gdLst/>
            <a:ahLst/>
            <a:cxnLst/>
            <a:rect r="r" b="b" t="t" l="l"/>
            <a:pathLst>
              <a:path h="8648404" w="8670079">
                <a:moveTo>
                  <a:pt x="0" y="0"/>
                </a:moveTo>
                <a:lnTo>
                  <a:pt x="8670079" y="0"/>
                </a:lnTo>
                <a:lnTo>
                  <a:pt x="8670079" y="8648404"/>
                </a:lnTo>
                <a:lnTo>
                  <a:pt x="0" y="86484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225257">
            <a:off x="605018" y="5380882"/>
            <a:ext cx="3877775" cy="1672489"/>
          </a:xfrm>
          <a:prstGeom prst="rect">
            <a:avLst/>
          </a:prstGeom>
        </p:spPr>
        <p:txBody>
          <a:bodyPr anchor="t" rtlCol="false" tIns="0" lIns="0" bIns="0" rIns="0">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name="TextBox 17" id="17"/>
          <p:cNvSpPr txBox="true"/>
          <p:nvPr/>
        </p:nvSpPr>
        <p:spPr>
          <a:xfrm rot="0">
            <a:off x="186325" y="1501467"/>
            <a:ext cx="5659468" cy="2806763"/>
          </a:xfrm>
          <a:prstGeom prst="rect">
            <a:avLst/>
          </a:prstGeom>
        </p:spPr>
        <p:txBody>
          <a:bodyPr anchor="t" rtlCol="false" tIns="0" lIns="0" bIns="0" rIns="0">
            <a:spAutoFit/>
          </a:bodyPr>
          <a:lstStyle/>
          <a:p>
            <a:pPr algn="ctr">
              <a:lnSpc>
                <a:spcPts val="7429"/>
              </a:lnSpc>
            </a:pPr>
            <a:r>
              <a:rPr lang="en-US" sz="5307">
                <a:solidFill>
                  <a:srgbClr val="000000"/>
                </a:solidFill>
                <a:latin typeface="More Sugar"/>
                <a:ea typeface="More Sugar"/>
                <a:cs typeface="More Sugar"/>
                <a:sym typeface="More Sugar"/>
              </a:rPr>
              <a:t>What has to be completed to get each award?</a:t>
            </a:r>
          </a:p>
        </p:txBody>
      </p:sp>
      <p:sp>
        <p:nvSpPr>
          <p:cNvPr name="TextBox 18" id="18"/>
          <p:cNvSpPr txBox="true"/>
          <p:nvPr/>
        </p:nvSpPr>
        <p:spPr>
          <a:xfrm rot="0">
            <a:off x="8599834" y="2365961"/>
            <a:ext cx="3267040" cy="1524522"/>
          </a:xfrm>
          <a:prstGeom prst="rect">
            <a:avLst/>
          </a:prstGeom>
        </p:spPr>
        <p:txBody>
          <a:bodyPr anchor="t" rtlCol="false" tIns="0" lIns="0" bIns="0" rIns="0">
            <a:spAutoFit/>
          </a:bodyPr>
          <a:lstStyle/>
          <a:p>
            <a:pPr algn="ctr">
              <a:lnSpc>
                <a:spcPts val="6128"/>
              </a:lnSpc>
            </a:pPr>
            <a:r>
              <a:rPr lang="en-US" sz="4377">
                <a:solidFill>
                  <a:srgbClr val="FFFFFF"/>
                </a:solidFill>
                <a:latin typeface="More Sugar"/>
                <a:ea typeface="More Sugar"/>
                <a:cs typeface="More Sugar"/>
                <a:sym typeface="More Sugar"/>
              </a:rPr>
              <a:t>3 Workshop Sessions</a:t>
            </a:r>
          </a:p>
        </p:txBody>
      </p:sp>
      <p:sp>
        <p:nvSpPr>
          <p:cNvPr name="TextBox 19" id="19"/>
          <p:cNvSpPr txBox="true"/>
          <p:nvPr/>
        </p:nvSpPr>
        <p:spPr>
          <a:xfrm rot="0">
            <a:off x="12043741" y="2365961"/>
            <a:ext cx="3831573" cy="1517587"/>
          </a:xfrm>
          <a:prstGeom prst="rect">
            <a:avLst/>
          </a:prstGeom>
        </p:spPr>
        <p:txBody>
          <a:bodyPr anchor="t" rtlCol="false" tIns="0" lIns="0" bIns="0" rIns="0">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in Parish</a:t>
            </a:r>
          </a:p>
        </p:txBody>
      </p:sp>
      <p:sp>
        <p:nvSpPr>
          <p:cNvPr name="TextBox 20" id="20"/>
          <p:cNvSpPr txBox="true"/>
          <p:nvPr/>
        </p:nvSpPr>
        <p:spPr>
          <a:xfrm rot="0">
            <a:off x="12456494" y="5058572"/>
            <a:ext cx="3831573" cy="1517587"/>
          </a:xfrm>
          <a:prstGeom prst="rect">
            <a:avLst/>
          </a:prstGeom>
        </p:spPr>
        <p:txBody>
          <a:bodyPr anchor="t" rtlCol="false" tIns="0" lIns="0" bIns="0" rIns="0">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Report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grpSp>
        <p:nvGrpSpPr>
          <p:cNvPr name="Group 8" id="8"/>
          <p:cNvGrpSpPr>
            <a:grpSpLocks noChangeAspect="true"/>
          </p:cNvGrpSpPr>
          <p:nvPr/>
        </p:nvGrpSpPr>
        <p:grpSpPr>
          <a:xfrm rot="0">
            <a:off x="234256" y="4430929"/>
            <a:ext cx="5123855" cy="3297869"/>
            <a:chOff x="0" y="0"/>
            <a:chExt cx="5513070" cy="3548380"/>
          </a:xfrm>
        </p:grpSpPr>
        <p:sp>
          <p:nvSpPr>
            <p:cNvPr name="Freeform 9" id="9"/>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0" id="10"/>
          <p:cNvGrpSpPr>
            <a:grpSpLocks noChangeAspect="true"/>
          </p:cNvGrpSpPr>
          <p:nvPr/>
        </p:nvGrpSpPr>
        <p:grpSpPr>
          <a:xfrm rot="0">
            <a:off x="186325" y="4545826"/>
            <a:ext cx="4779110" cy="3075981"/>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grpSp>
        <p:nvGrpSpPr>
          <p:cNvPr name="Group 12" id="12"/>
          <p:cNvGrpSpPr/>
          <p:nvPr/>
        </p:nvGrpSpPr>
        <p:grpSpPr>
          <a:xfrm rot="0">
            <a:off x="7708702" y="820095"/>
            <a:ext cx="8642086" cy="864208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sp>
        <p:nvSpPr>
          <p:cNvPr name="Freeform 15" id="15"/>
          <p:cNvSpPr/>
          <p:nvPr/>
        </p:nvSpPr>
        <p:spPr>
          <a:xfrm flipH="false" flipV="false" rot="0">
            <a:off x="7727752" y="820095"/>
            <a:ext cx="8670079" cy="8648404"/>
          </a:xfrm>
          <a:custGeom>
            <a:avLst/>
            <a:gdLst/>
            <a:ahLst/>
            <a:cxnLst/>
            <a:rect r="r" b="b" t="t" l="l"/>
            <a:pathLst>
              <a:path h="8648404" w="8670079">
                <a:moveTo>
                  <a:pt x="0" y="0"/>
                </a:moveTo>
                <a:lnTo>
                  <a:pt x="8670079" y="0"/>
                </a:lnTo>
                <a:lnTo>
                  <a:pt x="8670079" y="8648404"/>
                </a:lnTo>
                <a:lnTo>
                  <a:pt x="0" y="86484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225257">
            <a:off x="605018" y="5380882"/>
            <a:ext cx="3877775" cy="1672489"/>
          </a:xfrm>
          <a:prstGeom prst="rect">
            <a:avLst/>
          </a:prstGeom>
        </p:spPr>
        <p:txBody>
          <a:bodyPr anchor="t" rtlCol="false" tIns="0" lIns="0" bIns="0" rIns="0">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name="TextBox 17" id="17"/>
          <p:cNvSpPr txBox="true"/>
          <p:nvPr/>
        </p:nvSpPr>
        <p:spPr>
          <a:xfrm rot="0">
            <a:off x="186325" y="1501467"/>
            <a:ext cx="5659468" cy="2806763"/>
          </a:xfrm>
          <a:prstGeom prst="rect">
            <a:avLst/>
          </a:prstGeom>
        </p:spPr>
        <p:txBody>
          <a:bodyPr anchor="t" rtlCol="false" tIns="0" lIns="0" bIns="0" rIns="0">
            <a:spAutoFit/>
          </a:bodyPr>
          <a:lstStyle/>
          <a:p>
            <a:pPr algn="ctr">
              <a:lnSpc>
                <a:spcPts val="7429"/>
              </a:lnSpc>
            </a:pPr>
            <a:r>
              <a:rPr lang="en-US" sz="5307">
                <a:solidFill>
                  <a:srgbClr val="000000"/>
                </a:solidFill>
                <a:latin typeface="More Sugar"/>
                <a:ea typeface="More Sugar"/>
                <a:cs typeface="More Sugar"/>
                <a:sym typeface="More Sugar"/>
              </a:rPr>
              <a:t>What has to be completed to get each award?</a:t>
            </a:r>
          </a:p>
        </p:txBody>
      </p:sp>
      <p:sp>
        <p:nvSpPr>
          <p:cNvPr name="TextBox 18" id="18"/>
          <p:cNvSpPr txBox="true"/>
          <p:nvPr/>
        </p:nvSpPr>
        <p:spPr>
          <a:xfrm rot="0">
            <a:off x="8599834" y="2365961"/>
            <a:ext cx="3267040" cy="1524522"/>
          </a:xfrm>
          <a:prstGeom prst="rect">
            <a:avLst/>
          </a:prstGeom>
        </p:spPr>
        <p:txBody>
          <a:bodyPr anchor="t" rtlCol="false" tIns="0" lIns="0" bIns="0" rIns="0">
            <a:spAutoFit/>
          </a:bodyPr>
          <a:lstStyle/>
          <a:p>
            <a:pPr algn="ctr">
              <a:lnSpc>
                <a:spcPts val="6128"/>
              </a:lnSpc>
            </a:pPr>
            <a:r>
              <a:rPr lang="en-US" sz="4377">
                <a:solidFill>
                  <a:srgbClr val="FFFFFF"/>
                </a:solidFill>
                <a:latin typeface="More Sugar"/>
                <a:ea typeface="More Sugar"/>
                <a:cs typeface="More Sugar"/>
                <a:sym typeface="More Sugar"/>
              </a:rPr>
              <a:t>3 Workshop Sessions</a:t>
            </a:r>
          </a:p>
        </p:txBody>
      </p:sp>
      <p:sp>
        <p:nvSpPr>
          <p:cNvPr name="TextBox 19" id="19"/>
          <p:cNvSpPr txBox="true"/>
          <p:nvPr/>
        </p:nvSpPr>
        <p:spPr>
          <a:xfrm rot="0">
            <a:off x="12043741" y="2365961"/>
            <a:ext cx="3831573" cy="1517587"/>
          </a:xfrm>
          <a:prstGeom prst="rect">
            <a:avLst/>
          </a:prstGeom>
        </p:spPr>
        <p:txBody>
          <a:bodyPr anchor="t" rtlCol="false" tIns="0" lIns="0" bIns="0" rIns="0">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in Parish</a:t>
            </a:r>
          </a:p>
        </p:txBody>
      </p:sp>
      <p:sp>
        <p:nvSpPr>
          <p:cNvPr name="TextBox 20" id="20"/>
          <p:cNvSpPr txBox="true"/>
          <p:nvPr/>
        </p:nvSpPr>
        <p:spPr>
          <a:xfrm rot="0">
            <a:off x="10113959" y="6969188"/>
            <a:ext cx="3831573" cy="2289112"/>
          </a:xfrm>
          <a:prstGeom prst="rect">
            <a:avLst/>
          </a:prstGeom>
        </p:spPr>
        <p:txBody>
          <a:bodyPr anchor="t" rtlCol="false" tIns="0" lIns="0" bIns="0" rIns="0">
            <a:spAutoFit/>
          </a:bodyPr>
          <a:lstStyle/>
          <a:p>
            <a:pPr algn="ctr">
              <a:lnSpc>
                <a:spcPts val="6128"/>
              </a:lnSpc>
            </a:pPr>
            <a:r>
              <a:rPr lang="en-US" sz="4377">
                <a:solidFill>
                  <a:srgbClr val="FFFFFF"/>
                </a:solidFill>
                <a:latin typeface="More Sugar"/>
                <a:ea typeface="More Sugar"/>
                <a:cs typeface="More Sugar"/>
                <a:sym typeface="More Sugar"/>
              </a:rPr>
              <a:t>Reflective Practice Journal</a:t>
            </a:r>
          </a:p>
        </p:txBody>
      </p:sp>
      <p:sp>
        <p:nvSpPr>
          <p:cNvPr name="TextBox 21" id="21"/>
          <p:cNvSpPr txBox="true"/>
          <p:nvPr/>
        </p:nvSpPr>
        <p:spPr>
          <a:xfrm rot="0">
            <a:off x="12456494" y="5058572"/>
            <a:ext cx="3831573" cy="1517587"/>
          </a:xfrm>
          <a:prstGeom prst="rect">
            <a:avLst/>
          </a:prstGeom>
        </p:spPr>
        <p:txBody>
          <a:bodyPr anchor="t" rtlCol="false" tIns="0" lIns="0" bIns="0" rIns="0">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Report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grpSp>
        <p:nvGrpSpPr>
          <p:cNvPr name="Group 8" id="8"/>
          <p:cNvGrpSpPr>
            <a:grpSpLocks noChangeAspect="true"/>
          </p:cNvGrpSpPr>
          <p:nvPr/>
        </p:nvGrpSpPr>
        <p:grpSpPr>
          <a:xfrm rot="0">
            <a:off x="234256" y="4430929"/>
            <a:ext cx="5123855" cy="3297869"/>
            <a:chOff x="0" y="0"/>
            <a:chExt cx="5513070" cy="3548380"/>
          </a:xfrm>
        </p:grpSpPr>
        <p:sp>
          <p:nvSpPr>
            <p:cNvPr name="Freeform 9" id="9"/>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0" id="10"/>
          <p:cNvGrpSpPr>
            <a:grpSpLocks noChangeAspect="true"/>
          </p:cNvGrpSpPr>
          <p:nvPr/>
        </p:nvGrpSpPr>
        <p:grpSpPr>
          <a:xfrm rot="0">
            <a:off x="186325" y="4545826"/>
            <a:ext cx="4779110" cy="3075981"/>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grpSp>
        <p:nvGrpSpPr>
          <p:cNvPr name="Group 12" id="12"/>
          <p:cNvGrpSpPr/>
          <p:nvPr/>
        </p:nvGrpSpPr>
        <p:grpSpPr>
          <a:xfrm rot="0">
            <a:off x="7708702" y="820095"/>
            <a:ext cx="8642086" cy="864208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sp>
        <p:nvSpPr>
          <p:cNvPr name="Freeform 15" id="15"/>
          <p:cNvSpPr/>
          <p:nvPr/>
        </p:nvSpPr>
        <p:spPr>
          <a:xfrm flipH="false" flipV="false" rot="0">
            <a:off x="7727752" y="820095"/>
            <a:ext cx="8670079" cy="8648404"/>
          </a:xfrm>
          <a:custGeom>
            <a:avLst/>
            <a:gdLst/>
            <a:ahLst/>
            <a:cxnLst/>
            <a:rect r="r" b="b" t="t" l="l"/>
            <a:pathLst>
              <a:path h="8648404" w="8670079">
                <a:moveTo>
                  <a:pt x="0" y="0"/>
                </a:moveTo>
                <a:lnTo>
                  <a:pt x="8670079" y="0"/>
                </a:lnTo>
                <a:lnTo>
                  <a:pt x="8670079" y="8648404"/>
                </a:lnTo>
                <a:lnTo>
                  <a:pt x="0" y="86484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225257">
            <a:off x="605018" y="5380882"/>
            <a:ext cx="3877775" cy="1672489"/>
          </a:xfrm>
          <a:prstGeom prst="rect">
            <a:avLst/>
          </a:prstGeom>
        </p:spPr>
        <p:txBody>
          <a:bodyPr anchor="t" rtlCol="false" tIns="0" lIns="0" bIns="0" rIns="0">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name="TextBox 17" id="17"/>
          <p:cNvSpPr txBox="true"/>
          <p:nvPr/>
        </p:nvSpPr>
        <p:spPr>
          <a:xfrm rot="0">
            <a:off x="186325" y="1501467"/>
            <a:ext cx="5659468" cy="2806763"/>
          </a:xfrm>
          <a:prstGeom prst="rect">
            <a:avLst/>
          </a:prstGeom>
        </p:spPr>
        <p:txBody>
          <a:bodyPr anchor="t" rtlCol="false" tIns="0" lIns="0" bIns="0" rIns="0">
            <a:spAutoFit/>
          </a:bodyPr>
          <a:lstStyle/>
          <a:p>
            <a:pPr algn="ctr">
              <a:lnSpc>
                <a:spcPts val="7429"/>
              </a:lnSpc>
            </a:pPr>
            <a:r>
              <a:rPr lang="en-US" sz="5307">
                <a:solidFill>
                  <a:srgbClr val="000000"/>
                </a:solidFill>
                <a:latin typeface="More Sugar"/>
                <a:ea typeface="More Sugar"/>
                <a:cs typeface="More Sugar"/>
                <a:sym typeface="More Sugar"/>
              </a:rPr>
              <a:t>What has to be completed to get each award?</a:t>
            </a:r>
          </a:p>
        </p:txBody>
      </p:sp>
      <p:sp>
        <p:nvSpPr>
          <p:cNvPr name="TextBox 18" id="18"/>
          <p:cNvSpPr txBox="true"/>
          <p:nvPr/>
        </p:nvSpPr>
        <p:spPr>
          <a:xfrm rot="0">
            <a:off x="8599834" y="2365961"/>
            <a:ext cx="3267040" cy="1524522"/>
          </a:xfrm>
          <a:prstGeom prst="rect">
            <a:avLst/>
          </a:prstGeom>
        </p:spPr>
        <p:txBody>
          <a:bodyPr anchor="t" rtlCol="false" tIns="0" lIns="0" bIns="0" rIns="0">
            <a:spAutoFit/>
          </a:bodyPr>
          <a:lstStyle/>
          <a:p>
            <a:pPr algn="ctr">
              <a:lnSpc>
                <a:spcPts val="6128"/>
              </a:lnSpc>
            </a:pPr>
            <a:r>
              <a:rPr lang="en-US" sz="4377">
                <a:solidFill>
                  <a:srgbClr val="FFFFFF"/>
                </a:solidFill>
                <a:latin typeface="More Sugar"/>
                <a:ea typeface="More Sugar"/>
                <a:cs typeface="More Sugar"/>
                <a:sym typeface="More Sugar"/>
              </a:rPr>
              <a:t>3 Workshop Sessions</a:t>
            </a:r>
          </a:p>
        </p:txBody>
      </p:sp>
      <p:sp>
        <p:nvSpPr>
          <p:cNvPr name="TextBox 19" id="19"/>
          <p:cNvSpPr txBox="true"/>
          <p:nvPr/>
        </p:nvSpPr>
        <p:spPr>
          <a:xfrm rot="0">
            <a:off x="12043741" y="2365961"/>
            <a:ext cx="3831573" cy="1517587"/>
          </a:xfrm>
          <a:prstGeom prst="rect">
            <a:avLst/>
          </a:prstGeom>
        </p:spPr>
        <p:txBody>
          <a:bodyPr anchor="t" rtlCol="false" tIns="0" lIns="0" bIns="0" rIns="0">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in Parish</a:t>
            </a:r>
          </a:p>
        </p:txBody>
      </p:sp>
      <p:sp>
        <p:nvSpPr>
          <p:cNvPr name="TextBox 20" id="20"/>
          <p:cNvSpPr txBox="true"/>
          <p:nvPr/>
        </p:nvSpPr>
        <p:spPr>
          <a:xfrm rot="0">
            <a:off x="7708702" y="4918153"/>
            <a:ext cx="3831573" cy="1517587"/>
          </a:xfrm>
          <a:prstGeom prst="rect">
            <a:avLst/>
          </a:prstGeom>
        </p:spPr>
        <p:txBody>
          <a:bodyPr anchor="t" rtlCol="false" tIns="0" lIns="0" bIns="0" rIns="0">
            <a:spAutoFit/>
          </a:bodyPr>
          <a:lstStyle/>
          <a:p>
            <a:pPr algn="ctr">
              <a:lnSpc>
                <a:spcPts val="6128"/>
              </a:lnSpc>
            </a:pPr>
            <a:r>
              <a:rPr lang="en-US" sz="4377">
                <a:solidFill>
                  <a:srgbClr val="FFFFFF"/>
                </a:solidFill>
                <a:latin typeface="More Sugar"/>
                <a:ea typeface="More Sugar"/>
                <a:cs typeface="More Sugar"/>
                <a:sym typeface="More Sugar"/>
              </a:rPr>
              <a:t>Diocesan Retreat Day</a:t>
            </a:r>
          </a:p>
        </p:txBody>
      </p:sp>
      <p:sp>
        <p:nvSpPr>
          <p:cNvPr name="TextBox 21" id="21"/>
          <p:cNvSpPr txBox="true"/>
          <p:nvPr/>
        </p:nvSpPr>
        <p:spPr>
          <a:xfrm rot="0">
            <a:off x="10113959" y="6969188"/>
            <a:ext cx="3831573" cy="2289112"/>
          </a:xfrm>
          <a:prstGeom prst="rect">
            <a:avLst/>
          </a:prstGeom>
        </p:spPr>
        <p:txBody>
          <a:bodyPr anchor="t" rtlCol="false" tIns="0" lIns="0" bIns="0" rIns="0">
            <a:spAutoFit/>
          </a:bodyPr>
          <a:lstStyle/>
          <a:p>
            <a:pPr algn="ctr">
              <a:lnSpc>
                <a:spcPts val="6128"/>
              </a:lnSpc>
            </a:pPr>
            <a:r>
              <a:rPr lang="en-US" sz="4377">
                <a:solidFill>
                  <a:srgbClr val="FFFFFF"/>
                </a:solidFill>
                <a:latin typeface="More Sugar"/>
                <a:ea typeface="More Sugar"/>
                <a:cs typeface="More Sugar"/>
                <a:sym typeface="More Sugar"/>
              </a:rPr>
              <a:t>Reflective Practice Journal</a:t>
            </a:r>
          </a:p>
        </p:txBody>
      </p:sp>
      <p:sp>
        <p:nvSpPr>
          <p:cNvPr name="TextBox 22" id="22"/>
          <p:cNvSpPr txBox="true"/>
          <p:nvPr/>
        </p:nvSpPr>
        <p:spPr>
          <a:xfrm rot="0">
            <a:off x="12456494" y="5058572"/>
            <a:ext cx="3831573" cy="1517587"/>
          </a:xfrm>
          <a:prstGeom prst="rect">
            <a:avLst/>
          </a:prstGeom>
        </p:spPr>
        <p:txBody>
          <a:bodyPr anchor="t" rtlCol="false" tIns="0" lIns="0" bIns="0" rIns="0">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Report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sp>
        <p:nvSpPr>
          <p:cNvPr name="Freeform 8" id="8"/>
          <p:cNvSpPr/>
          <p:nvPr/>
        </p:nvSpPr>
        <p:spPr>
          <a:xfrm flipH="false" flipV="false" rot="-679490">
            <a:off x="7011903" y="-118149"/>
            <a:ext cx="3754068" cy="5838365"/>
          </a:xfrm>
          <a:custGeom>
            <a:avLst/>
            <a:gdLst/>
            <a:ahLst/>
            <a:cxnLst/>
            <a:rect r="r" b="b" t="t" l="l"/>
            <a:pathLst>
              <a:path h="5838365" w="3754068">
                <a:moveTo>
                  <a:pt x="0" y="0"/>
                </a:moveTo>
                <a:lnTo>
                  <a:pt x="3754068" y="0"/>
                </a:lnTo>
                <a:lnTo>
                  <a:pt x="3754068" y="5838365"/>
                </a:lnTo>
                <a:lnTo>
                  <a:pt x="0" y="5838365"/>
                </a:lnTo>
                <a:lnTo>
                  <a:pt x="0" y="0"/>
                </a:lnTo>
                <a:close/>
              </a:path>
            </a:pathLst>
          </a:custGeom>
          <a:blipFill>
            <a:blip r:embed="rId4"/>
            <a:stretch>
              <a:fillRect l="0" t="0" r="0" b="0"/>
            </a:stretch>
          </a:blipFill>
        </p:spPr>
      </p:sp>
      <p:sp>
        <p:nvSpPr>
          <p:cNvPr name="Freeform 9" id="9"/>
          <p:cNvSpPr/>
          <p:nvPr/>
        </p:nvSpPr>
        <p:spPr>
          <a:xfrm flipH="false" flipV="false" rot="-326276">
            <a:off x="11856470" y="266659"/>
            <a:ext cx="5835492" cy="4376619"/>
          </a:xfrm>
          <a:custGeom>
            <a:avLst/>
            <a:gdLst/>
            <a:ahLst/>
            <a:cxnLst/>
            <a:rect r="r" b="b" t="t" l="l"/>
            <a:pathLst>
              <a:path h="4376619" w="5835492">
                <a:moveTo>
                  <a:pt x="0" y="0"/>
                </a:moveTo>
                <a:lnTo>
                  <a:pt x="5835492" y="0"/>
                </a:lnTo>
                <a:lnTo>
                  <a:pt x="5835492" y="4376619"/>
                </a:lnTo>
                <a:lnTo>
                  <a:pt x="0" y="4376619"/>
                </a:lnTo>
                <a:lnTo>
                  <a:pt x="0" y="0"/>
                </a:lnTo>
                <a:close/>
              </a:path>
            </a:pathLst>
          </a:custGeom>
          <a:blipFill>
            <a:blip r:embed="rId5"/>
            <a:stretch>
              <a:fillRect l="0" t="0" r="0" b="0"/>
            </a:stretch>
          </a:blipFill>
        </p:spPr>
      </p:sp>
      <p:sp>
        <p:nvSpPr>
          <p:cNvPr name="Freeform 10" id="10"/>
          <p:cNvSpPr/>
          <p:nvPr/>
        </p:nvSpPr>
        <p:spPr>
          <a:xfrm flipH="false" flipV="false" rot="0">
            <a:off x="6441640" y="5957394"/>
            <a:ext cx="5404720" cy="4053540"/>
          </a:xfrm>
          <a:custGeom>
            <a:avLst/>
            <a:gdLst/>
            <a:ahLst/>
            <a:cxnLst/>
            <a:rect r="r" b="b" t="t" l="l"/>
            <a:pathLst>
              <a:path h="4053540" w="5404720">
                <a:moveTo>
                  <a:pt x="0" y="0"/>
                </a:moveTo>
                <a:lnTo>
                  <a:pt x="5404720" y="0"/>
                </a:lnTo>
                <a:lnTo>
                  <a:pt x="5404720" y="4053540"/>
                </a:lnTo>
                <a:lnTo>
                  <a:pt x="0" y="4053540"/>
                </a:lnTo>
                <a:lnTo>
                  <a:pt x="0" y="0"/>
                </a:lnTo>
                <a:close/>
              </a:path>
            </a:pathLst>
          </a:custGeom>
          <a:blipFill>
            <a:blip r:embed="rId6"/>
            <a:stretch>
              <a:fillRect l="0" t="0" r="0" b="0"/>
            </a:stretch>
          </a:blipFill>
        </p:spPr>
      </p:sp>
      <p:sp>
        <p:nvSpPr>
          <p:cNvPr name="Freeform 11" id="11"/>
          <p:cNvSpPr/>
          <p:nvPr/>
        </p:nvSpPr>
        <p:spPr>
          <a:xfrm flipH="false" flipV="false" rot="564998">
            <a:off x="13069141" y="4440378"/>
            <a:ext cx="3775704" cy="5377267"/>
          </a:xfrm>
          <a:custGeom>
            <a:avLst/>
            <a:gdLst/>
            <a:ahLst/>
            <a:cxnLst/>
            <a:rect r="r" b="b" t="t" l="l"/>
            <a:pathLst>
              <a:path h="5377267" w="3775704">
                <a:moveTo>
                  <a:pt x="0" y="0"/>
                </a:moveTo>
                <a:lnTo>
                  <a:pt x="3775705" y="0"/>
                </a:lnTo>
                <a:lnTo>
                  <a:pt x="3775705" y="5377267"/>
                </a:lnTo>
                <a:lnTo>
                  <a:pt x="0" y="5377267"/>
                </a:lnTo>
                <a:lnTo>
                  <a:pt x="0" y="0"/>
                </a:lnTo>
                <a:close/>
              </a:path>
            </a:pathLst>
          </a:custGeom>
          <a:blipFill>
            <a:blip r:embed="rId7"/>
            <a:stretch>
              <a:fillRect l="0" t="0" r="0" b="0"/>
            </a:stretch>
          </a:blipFill>
        </p:spPr>
      </p:sp>
      <p:grpSp>
        <p:nvGrpSpPr>
          <p:cNvPr name="Group 12" id="12"/>
          <p:cNvGrpSpPr>
            <a:grpSpLocks noChangeAspect="true"/>
          </p:cNvGrpSpPr>
          <p:nvPr/>
        </p:nvGrpSpPr>
        <p:grpSpPr>
          <a:xfrm rot="0">
            <a:off x="60330" y="3068007"/>
            <a:ext cx="6449331" cy="4150986"/>
            <a:chOff x="0" y="0"/>
            <a:chExt cx="5513070" cy="3548380"/>
          </a:xfrm>
        </p:grpSpPr>
        <p:sp>
          <p:nvSpPr>
            <p:cNvPr name="Freeform 13" id="13"/>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4" id="14"/>
          <p:cNvGrpSpPr>
            <a:grpSpLocks noChangeAspect="true"/>
          </p:cNvGrpSpPr>
          <p:nvPr/>
        </p:nvGrpSpPr>
        <p:grpSpPr>
          <a:xfrm rot="0">
            <a:off x="0" y="3212627"/>
            <a:ext cx="6015405" cy="3871698"/>
            <a:chOff x="0" y="0"/>
            <a:chExt cx="5513070" cy="3548380"/>
          </a:xfrm>
        </p:grpSpPr>
        <p:sp>
          <p:nvSpPr>
            <p:cNvPr name="Freeform 15" id="15"/>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sp>
        <p:nvSpPr>
          <p:cNvPr name="TextBox 16" id="16"/>
          <p:cNvSpPr txBox="true"/>
          <p:nvPr/>
        </p:nvSpPr>
        <p:spPr>
          <a:xfrm rot="-264787">
            <a:off x="839413" y="3989425"/>
            <a:ext cx="4880906" cy="2118601"/>
          </a:xfrm>
          <a:prstGeom prst="rect">
            <a:avLst/>
          </a:prstGeom>
        </p:spPr>
        <p:txBody>
          <a:bodyPr anchor="t" rtlCol="false" tIns="0" lIns="0" bIns="0" rIns="0">
            <a:spAutoFit/>
          </a:bodyPr>
          <a:lstStyle/>
          <a:p>
            <a:pPr algn="ctr">
              <a:lnSpc>
                <a:spcPts val="8525"/>
              </a:lnSpc>
            </a:pPr>
            <a:r>
              <a:rPr lang="en-US" sz="6089">
                <a:solidFill>
                  <a:srgbClr val="000000"/>
                </a:solidFill>
                <a:latin typeface="More Sugar"/>
                <a:ea typeface="More Sugar"/>
                <a:cs typeface="More Sugar"/>
                <a:sym typeface="More Sugar"/>
              </a:rPr>
              <a:t>What is</a:t>
            </a:r>
          </a:p>
          <a:p>
            <a:pPr algn="ctr">
              <a:lnSpc>
                <a:spcPts val="8525"/>
              </a:lnSpc>
            </a:pPr>
            <a:r>
              <a:rPr lang="en-US" sz="6089">
                <a:solidFill>
                  <a:srgbClr val="000000"/>
                </a:solidFill>
                <a:latin typeface="More Sugar"/>
                <a:ea typeface="More Sugar"/>
                <a:cs typeface="More Sugar"/>
                <a:sym typeface="More Sugar"/>
              </a:rPr>
              <a:t>Laudato Si’?</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7144" y="0"/>
            <a:ext cx="18295144" cy="10282985"/>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grpSp>
        <p:nvGrpSpPr>
          <p:cNvPr name="Group 8" id="8"/>
          <p:cNvGrpSpPr>
            <a:grpSpLocks noChangeAspect="true"/>
          </p:cNvGrpSpPr>
          <p:nvPr/>
        </p:nvGrpSpPr>
        <p:grpSpPr>
          <a:xfrm rot="0">
            <a:off x="234256" y="4430929"/>
            <a:ext cx="5123855" cy="3297869"/>
            <a:chOff x="0" y="0"/>
            <a:chExt cx="5513070" cy="3548380"/>
          </a:xfrm>
        </p:grpSpPr>
        <p:sp>
          <p:nvSpPr>
            <p:cNvPr name="Freeform 9" id="9"/>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0" id="10"/>
          <p:cNvGrpSpPr>
            <a:grpSpLocks noChangeAspect="true"/>
          </p:cNvGrpSpPr>
          <p:nvPr/>
        </p:nvGrpSpPr>
        <p:grpSpPr>
          <a:xfrm rot="0">
            <a:off x="186325" y="4545826"/>
            <a:ext cx="4779110" cy="3075981"/>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sp>
        <p:nvSpPr>
          <p:cNvPr name="TextBox 12" id="12"/>
          <p:cNvSpPr txBox="true"/>
          <p:nvPr/>
        </p:nvSpPr>
        <p:spPr>
          <a:xfrm rot="225257">
            <a:off x="605018" y="5380882"/>
            <a:ext cx="3877775" cy="1672489"/>
          </a:xfrm>
          <a:prstGeom prst="rect">
            <a:avLst/>
          </a:prstGeom>
        </p:spPr>
        <p:txBody>
          <a:bodyPr anchor="t" rtlCol="false" tIns="0" lIns="0" bIns="0" rIns="0">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name="TextBox 13" id="13"/>
          <p:cNvSpPr txBox="true"/>
          <p:nvPr/>
        </p:nvSpPr>
        <p:spPr>
          <a:xfrm rot="0">
            <a:off x="0" y="1232531"/>
            <a:ext cx="5659468" cy="1864343"/>
          </a:xfrm>
          <a:prstGeom prst="rect">
            <a:avLst/>
          </a:prstGeom>
        </p:spPr>
        <p:txBody>
          <a:bodyPr anchor="t" rtlCol="false" tIns="0" lIns="0" bIns="0" rIns="0">
            <a:spAutoFit/>
          </a:bodyPr>
          <a:lstStyle/>
          <a:p>
            <a:pPr algn="ctr">
              <a:lnSpc>
                <a:spcPts val="7429"/>
              </a:lnSpc>
            </a:pPr>
            <a:r>
              <a:rPr lang="en-US" sz="5307">
                <a:solidFill>
                  <a:srgbClr val="000000"/>
                </a:solidFill>
                <a:latin typeface="More Sugar"/>
                <a:ea typeface="More Sugar"/>
                <a:cs typeface="More Sugar"/>
                <a:sym typeface="More Sugar"/>
              </a:rPr>
              <a:t>What makes this award different?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grpSp>
        <p:nvGrpSpPr>
          <p:cNvPr name="Group 8" id="8"/>
          <p:cNvGrpSpPr>
            <a:grpSpLocks noChangeAspect="true"/>
          </p:cNvGrpSpPr>
          <p:nvPr/>
        </p:nvGrpSpPr>
        <p:grpSpPr>
          <a:xfrm rot="0">
            <a:off x="234256" y="4430929"/>
            <a:ext cx="5123855" cy="3297869"/>
            <a:chOff x="0" y="0"/>
            <a:chExt cx="5513070" cy="3548380"/>
          </a:xfrm>
        </p:grpSpPr>
        <p:sp>
          <p:nvSpPr>
            <p:cNvPr name="Freeform 9" id="9"/>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0" id="10"/>
          <p:cNvGrpSpPr>
            <a:grpSpLocks noChangeAspect="true"/>
          </p:cNvGrpSpPr>
          <p:nvPr/>
        </p:nvGrpSpPr>
        <p:grpSpPr>
          <a:xfrm rot="0">
            <a:off x="186325" y="4545826"/>
            <a:ext cx="4779110" cy="3075981"/>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sp>
        <p:nvSpPr>
          <p:cNvPr name="Freeform 12" id="12"/>
          <p:cNvSpPr/>
          <p:nvPr/>
        </p:nvSpPr>
        <p:spPr>
          <a:xfrm flipH="false" flipV="false" rot="0">
            <a:off x="9144000" y="2221853"/>
            <a:ext cx="6161426" cy="6161426"/>
          </a:xfrm>
          <a:custGeom>
            <a:avLst/>
            <a:gdLst/>
            <a:ahLst/>
            <a:cxnLst/>
            <a:rect r="r" b="b" t="t" l="l"/>
            <a:pathLst>
              <a:path h="6161426" w="6161426">
                <a:moveTo>
                  <a:pt x="0" y="0"/>
                </a:moveTo>
                <a:lnTo>
                  <a:pt x="6161426" y="0"/>
                </a:lnTo>
                <a:lnTo>
                  <a:pt x="6161426" y="6161426"/>
                </a:lnTo>
                <a:lnTo>
                  <a:pt x="0" y="6161426"/>
                </a:lnTo>
                <a:lnTo>
                  <a:pt x="0" y="0"/>
                </a:lnTo>
                <a:close/>
              </a:path>
            </a:pathLst>
          </a:custGeom>
          <a:blipFill>
            <a:blip r:embed="rId4"/>
            <a:stretch>
              <a:fillRect l="0" t="0" r="0" b="0"/>
            </a:stretch>
          </a:blipFill>
        </p:spPr>
      </p:sp>
      <p:sp>
        <p:nvSpPr>
          <p:cNvPr name="TextBox 13" id="13"/>
          <p:cNvSpPr txBox="true"/>
          <p:nvPr/>
        </p:nvSpPr>
        <p:spPr>
          <a:xfrm rot="225257">
            <a:off x="605018" y="5380882"/>
            <a:ext cx="3877775" cy="1672489"/>
          </a:xfrm>
          <a:prstGeom prst="rect">
            <a:avLst/>
          </a:prstGeom>
        </p:spPr>
        <p:txBody>
          <a:bodyPr anchor="t" rtlCol="false" tIns="0" lIns="0" bIns="0" rIns="0">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name="TextBox 14" id="14"/>
          <p:cNvSpPr txBox="true"/>
          <p:nvPr/>
        </p:nvSpPr>
        <p:spPr>
          <a:xfrm rot="0">
            <a:off x="0" y="1232531"/>
            <a:ext cx="5659468" cy="1864343"/>
          </a:xfrm>
          <a:prstGeom prst="rect">
            <a:avLst/>
          </a:prstGeom>
        </p:spPr>
        <p:txBody>
          <a:bodyPr anchor="t" rtlCol="false" tIns="0" lIns="0" bIns="0" rIns="0">
            <a:spAutoFit/>
          </a:bodyPr>
          <a:lstStyle/>
          <a:p>
            <a:pPr algn="ctr">
              <a:lnSpc>
                <a:spcPts val="7429"/>
              </a:lnSpc>
            </a:pPr>
            <a:r>
              <a:rPr lang="en-US" sz="5307">
                <a:solidFill>
                  <a:srgbClr val="000000"/>
                </a:solidFill>
                <a:latin typeface="More Sugar"/>
                <a:ea typeface="More Sugar"/>
                <a:cs typeface="More Sugar"/>
                <a:sym typeface="More Sugar"/>
              </a:rPr>
              <a:t>What makes this award different?</a:t>
            </a:r>
          </a:p>
        </p:txBody>
      </p:sp>
      <p:sp>
        <p:nvSpPr>
          <p:cNvPr name="TextBox 15" id="15"/>
          <p:cNvSpPr txBox="true"/>
          <p:nvPr/>
        </p:nvSpPr>
        <p:spPr>
          <a:xfrm rot="0">
            <a:off x="7801352" y="486836"/>
            <a:ext cx="8846722" cy="465666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Looking at the world</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grpSp>
        <p:nvGrpSpPr>
          <p:cNvPr name="Group 8" id="8"/>
          <p:cNvGrpSpPr>
            <a:grpSpLocks noChangeAspect="true"/>
          </p:cNvGrpSpPr>
          <p:nvPr/>
        </p:nvGrpSpPr>
        <p:grpSpPr>
          <a:xfrm rot="0">
            <a:off x="234256" y="4430929"/>
            <a:ext cx="5123855" cy="3297869"/>
            <a:chOff x="0" y="0"/>
            <a:chExt cx="5513070" cy="3548380"/>
          </a:xfrm>
        </p:grpSpPr>
        <p:sp>
          <p:nvSpPr>
            <p:cNvPr name="Freeform 9" id="9"/>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0" id="10"/>
          <p:cNvGrpSpPr>
            <a:grpSpLocks noChangeAspect="true"/>
          </p:cNvGrpSpPr>
          <p:nvPr/>
        </p:nvGrpSpPr>
        <p:grpSpPr>
          <a:xfrm rot="0">
            <a:off x="186325" y="4545826"/>
            <a:ext cx="4779110" cy="3075981"/>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sp>
        <p:nvSpPr>
          <p:cNvPr name="Freeform 12" id="12"/>
          <p:cNvSpPr/>
          <p:nvPr/>
        </p:nvSpPr>
        <p:spPr>
          <a:xfrm flipH="false" flipV="false" rot="0">
            <a:off x="9144000" y="2221853"/>
            <a:ext cx="6161426" cy="6161426"/>
          </a:xfrm>
          <a:custGeom>
            <a:avLst/>
            <a:gdLst/>
            <a:ahLst/>
            <a:cxnLst/>
            <a:rect r="r" b="b" t="t" l="l"/>
            <a:pathLst>
              <a:path h="6161426" w="6161426">
                <a:moveTo>
                  <a:pt x="0" y="0"/>
                </a:moveTo>
                <a:lnTo>
                  <a:pt x="6161426" y="0"/>
                </a:lnTo>
                <a:lnTo>
                  <a:pt x="6161426" y="6161426"/>
                </a:lnTo>
                <a:lnTo>
                  <a:pt x="0" y="6161426"/>
                </a:lnTo>
                <a:lnTo>
                  <a:pt x="0" y="0"/>
                </a:lnTo>
                <a:close/>
              </a:path>
            </a:pathLst>
          </a:custGeom>
          <a:blipFill>
            <a:blip r:embed="rId4"/>
            <a:stretch>
              <a:fillRect l="0" t="0" r="0" b="0"/>
            </a:stretch>
          </a:blipFill>
        </p:spPr>
      </p:sp>
      <p:sp>
        <p:nvSpPr>
          <p:cNvPr name="TextBox 13" id="13"/>
          <p:cNvSpPr txBox="true"/>
          <p:nvPr/>
        </p:nvSpPr>
        <p:spPr>
          <a:xfrm rot="225257">
            <a:off x="605018" y="5380882"/>
            <a:ext cx="3877775" cy="1672489"/>
          </a:xfrm>
          <a:prstGeom prst="rect">
            <a:avLst/>
          </a:prstGeom>
        </p:spPr>
        <p:txBody>
          <a:bodyPr anchor="t" rtlCol="false" tIns="0" lIns="0" bIns="0" rIns="0">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name="TextBox 14" id="14"/>
          <p:cNvSpPr txBox="true"/>
          <p:nvPr/>
        </p:nvSpPr>
        <p:spPr>
          <a:xfrm rot="0">
            <a:off x="0" y="1232531"/>
            <a:ext cx="5659468" cy="1864343"/>
          </a:xfrm>
          <a:prstGeom prst="rect">
            <a:avLst/>
          </a:prstGeom>
        </p:spPr>
        <p:txBody>
          <a:bodyPr anchor="t" rtlCol="false" tIns="0" lIns="0" bIns="0" rIns="0">
            <a:spAutoFit/>
          </a:bodyPr>
          <a:lstStyle/>
          <a:p>
            <a:pPr algn="ctr">
              <a:lnSpc>
                <a:spcPts val="7429"/>
              </a:lnSpc>
            </a:pPr>
            <a:r>
              <a:rPr lang="en-US" sz="5307">
                <a:solidFill>
                  <a:srgbClr val="000000"/>
                </a:solidFill>
                <a:latin typeface="More Sugar"/>
                <a:ea typeface="More Sugar"/>
                <a:cs typeface="More Sugar"/>
                <a:sym typeface="More Sugar"/>
              </a:rPr>
              <a:t>What makes this award different?</a:t>
            </a:r>
          </a:p>
        </p:txBody>
      </p:sp>
      <p:sp>
        <p:nvSpPr>
          <p:cNvPr name="TextBox 15" id="15"/>
          <p:cNvSpPr txBox="true"/>
          <p:nvPr/>
        </p:nvSpPr>
        <p:spPr>
          <a:xfrm rot="0">
            <a:off x="7801352" y="486836"/>
            <a:ext cx="8846722" cy="465666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Looking at the world</a:t>
            </a:r>
          </a:p>
        </p:txBody>
      </p:sp>
      <p:sp>
        <p:nvSpPr>
          <p:cNvPr name="TextBox 16" id="16"/>
          <p:cNvSpPr txBox="true"/>
          <p:nvPr/>
        </p:nvSpPr>
        <p:spPr>
          <a:xfrm rot="0">
            <a:off x="4774798" y="8032513"/>
            <a:ext cx="13903805" cy="1429668"/>
          </a:xfrm>
          <a:prstGeom prst="rect">
            <a:avLst/>
          </a:prstGeom>
        </p:spPr>
        <p:txBody>
          <a:bodyPr anchor="t" rtlCol="false" tIns="0" lIns="0" bIns="0" rIns="0">
            <a:spAutoFit/>
          </a:bodyPr>
          <a:lstStyle/>
          <a:p>
            <a:pPr algn="ctr">
              <a:lnSpc>
                <a:spcPts val="11792"/>
              </a:lnSpc>
            </a:pPr>
            <a:r>
              <a:rPr lang="en-US" sz="8423" b="true">
                <a:solidFill>
                  <a:srgbClr val="000000"/>
                </a:solidFill>
                <a:latin typeface="Canva Sans Bold"/>
                <a:ea typeface="Canva Sans Bold"/>
                <a:cs typeface="Canva Sans Bold"/>
                <a:sym typeface="Canva Sans Bold"/>
              </a:rPr>
              <a:t>through the lens of faith</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sp>
        <p:nvSpPr>
          <p:cNvPr name="Freeform 8" id="8"/>
          <p:cNvSpPr/>
          <p:nvPr/>
        </p:nvSpPr>
        <p:spPr>
          <a:xfrm flipH="false" flipV="false" rot="0">
            <a:off x="0" y="-369428"/>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4"/>
            <a:stretch>
              <a:fillRect l="0" t="0" r="0" b="0"/>
            </a:stretch>
          </a:blipFill>
        </p:spPr>
      </p:sp>
      <p:grpSp>
        <p:nvGrpSpPr>
          <p:cNvPr name="Group 9" id="9"/>
          <p:cNvGrpSpPr/>
          <p:nvPr/>
        </p:nvGrpSpPr>
        <p:grpSpPr>
          <a:xfrm rot="0">
            <a:off x="3991923" y="4179712"/>
            <a:ext cx="7638525" cy="5078588"/>
            <a:chOff x="0" y="0"/>
            <a:chExt cx="2011793" cy="1337571"/>
          </a:xfrm>
        </p:grpSpPr>
        <p:sp>
          <p:nvSpPr>
            <p:cNvPr name="Freeform 10" id="10"/>
            <p:cNvSpPr/>
            <p:nvPr/>
          </p:nvSpPr>
          <p:spPr>
            <a:xfrm flipH="false" flipV="false" rot="0">
              <a:off x="0" y="0"/>
              <a:ext cx="2011793" cy="1337571"/>
            </a:xfrm>
            <a:custGeom>
              <a:avLst/>
              <a:gdLst/>
              <a:ahLst/>
              <a:cxnLst/>
              <a:rect r="r" b="b" t="t" l="l"/>
              <a:pathLst>
                <a:path h="1337571" w="2011793">
                  <a:moveTo>
                    <a:pt x="51690" y="0"/>
                  </a:moveTo>
                  <a:lnTo>
                    <a:pt x="1960102" y="0"/>
                  </a:lnTo>
                  <a:cubicBezTo>
                    <a:pt x="1973811" y="0"/>
                    <a:pt x="1986959" y="5446"/>
                    <a:pt x="1996653" y="15140"/>
                  </a:cubicBezTo>
                  <a:cubicBezTo>
                    <a:pt x="2006347" y="24834"/>
                    <a:pt x="2011793" y="37981"/>
                    <a:pt x="2011793" y="51690"/>
                  </a:cubicBezTo>
                  <a:lnTo>
                    <a:pt x="2011793" y="1285880"/>
                  </a:lnTo>
                  <a:cubicBezTo>
                    <a:pt x="2011793" y="1299589"/>
                    <a:pt x="2006347" y="1312737"/>
                    <a:pt x="1996653" y="1322431"/>
                  </a:cubicBezTo>
                  <a:cubicBezTo>
                    <a:pt x="1986959" y="1332125"/>
                    <a:pt x="1973811" y="1337571"/>
                    <a:pt x="1960102" y="1337571"/>
                  </a:cubicBezTo>
                  <a:lnTo>
                    <a:pt x="51690" y="1337571"/>
                  </a:lnTo>
                  <a:cubicBezTo>
                    <a:pt x="37981" y="1337571"/>
                    <a:pt x="24834" y="1332125"/>
                    <a:pt x="15140" y="1322431"/>
                  </a:cubicBezTo>
                  <a:cubicBezTo>
                    <a:pt x="5446" y="1312737"/>
                    <a:pt x="0" y="1299589"/>
                    <a:pt x="0" y="1285880"/>
                  </a:cubicBezTo>
                  <a:lnTo>
                    <a:pt x="0" y="51690"/>
                  </a:lnTo>
                  <a:cubicBezTo>
                    <a:pt x="0" y="37981"/>
                    <a:pt x="5446" y="24834"/>
                    <a:pt x="15140" y="15140"/>
                  </a:cubicBezTo>
                  <a:cubicBezTo>
                    <a:pt x="24834" y="5446"/>
                    <a:pt x="37981" y="0"/>
                    <a:pt x="51690" y="0"/>
                  </a:cubicBezTo>
                  <a:close/>
                </a:path>
              </a:pathLst>
            </a:custGeom>
            <a:solidFill>
              <a:srgbClr val="FFFFFF">
                <a:alpha val="33725"/>
              </a:srgbClr>
            </a:solidFill>
          </p:spPr>
        </p:sp>
        <p:sp>
          <p:nvSpPr>
            <p:cNvPr name="TextBox 11" id="11"/>
            <p:cNvSpPr txBox="true"/>
            <p:nvPr/>
          </p:nvSpPr>
          <p:spPr>
            <a:xfrm>
              <a:off x="0" y="-47625"/>
              <a:ext cx="2011793" cy="1385196"/>
            </a:xfrm>
            <a:prstGeom prst="rect">
              <a:avLst/>
            </a:prstGeom>
          </p:spPr>
          <p:txBody>
            <a:bodyPr anchor="ctr" rtlCol="false" tIns="50800" lIns="50800" bIns="50800" rIns="50800"/>
            <a:lstStyle/>
            <a:p>
              <a:pPr algn="ctr">
                <a:lnSpc>
                  <a:spcPts val="2800"/>
                </a:lnSpc>
              </a:pPr>
            </a:p>
          </p:txBody>
        </p:sp>
      </p:grpSp>
      <p:sp>
        <p:nvSpPr>
          <p:cNvPr name="TextBox 12" id="12"/>
          <p:cNvSpPr txBox="true"/>
          <p:nvPr/>
        </p:nvSpPr>
        <p:spPr>
          <a:xfrm rot="0">
            <a:off x="4102642" y="4459233"/>
            <a:ext cx="7417087" cy="4384502"/>
          </a:xfrm>
          <a:prstGeom prst="rect">
            <a:avLst/>
          </a:prstGeom>
        </p:spPr>
        <p:txBody>
          <a:bodyPr anchor="t" rtlCol="false" tIns="0" lIns="0" bIns="0" rIns="0">
            <a:spAutoFit/>
          </a:bodyPr>
          <a:lstStyle/>
          <a:p>
            <a:pPr algn="ctr">
              <a:lnSpc>
                <a:spcPts val="8759"/>
              </a:lnSpc>
            </a:pPr>
            <a:r>
              <a:rPr lang="en-US" sz="6256" b="true">
                <a:solidFill>
                  <a:srgbClr val="000000"/>
                </a:solidFill>
                <a:latin typeface="Canva Sans Bold"/>
                <a:ea typeface="Canva Sans Bold"/>
                <a:cs typeface="Canva Sans Bold"/>
                <a:sym typeface="Canva Sans Bold"/>
              </a:rPr>
              <a:t>All World Religions have a view on how the earth was created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sp>
        <p:nvSpPr>
          <p:cNvPr name="Freeform 8" id="8"/>
          <p:cNvSpPr/>
          <p:nvPr/>
        </p:nvSpPr>
        <p:spPr>
          <a:xfrm flipH="false" flipV="false" rot="0">
            <a:off x="0" y="-651426"/>
            <a:ext cx="18899968" cy="12592103"/>
          </a:xfrm>
          <a:custGeom>
            <a:avLst/>
            <a:gdLst/>
            <a:ahLst/>
            <a:cxnLst/>
            <a:rect r="r" b="b" t="t" l="l"/>
            <a:pathLst>
              <a:path h="12592103" w="18899968">
                <a:moveTo>
                  <a:pt x="0" y="0"/>
                </a:moveTo>
                <a:lnTo>
                  <a:pt x="18899968" y="0"/>
                </a:lnTo>
                <a:lnTo>
                  <a:pt x="18899968" y="12592103"/>
                </a:lnTo>
                <a:lnTo>
                  <a:pt x="0" y="12592103"/>
                </a:lnTo>
                <a:lnTo>
                  <a:pt x="0" y="0"/>
                </a:lnTo>
                <a:close/>
              </a:path>
            </a:pathLst>
          </a:custGeom>
          <a:blipFill>
            <a:blip r:embed="rId4"/>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sp>
        <p:nvSpPr>
          <p:cNvPr name="Freeform 8" id="8"/>
          <p:cNvSpPr/>
          <p:nvPr/>
        </p:nvSpPr>
        <p:spPr>
          <a:xfrm flipH="false" flipV="false" rot="0">
            <a:off x="-1143000" y="0"/>
            <a:ext cx="20574000" cy="10287000"/>
          </a:xfrm>
          <a:custGeom>
            <a:avLst/>
            <a:gdLst/>
            <a:ahLst/>
            <a:cxnLst/>
            <a:rect r="r" b="b" t="t" l="l"/>
            <a:pathLst>
              <a:path h="10287000" w="20574000">
                <a:moveTo>
                  <a:pt x="0" y="0"/>
                </a:moveTo>
                <a:lnTo>
                  <a:pt x="20574000" y="0"/>
                </a:lnTo>
                <a:lnTo>
                  <a:pt x="20574000" y="10287000"/>
                </a:lnTo>
                <a:lnTo>
                  <a:pt x="0" y="10287000"/>
                </a:lnTo>
                <a:lnTo>
                  <a:pt x="0" y="0"/>
                </a:lnTo>
                <a:close/>
              </a:path>
            </a:pathLst>
          </a:custGeom>
          <a:blipFill>
            <a:blip r:embed="rId4"/>
            <a:stretch>
              <a:fillRect l="0" t="0" r="0" b="0"/>
            </a:stretch>
          </a:blipFill>
        </p:spPr>
      </p:sp>
      <p:sp>
        <p:nvSpPr>
          <p:cNvPr name="TextBox 9" id="9"/>
          <p:cNvSpPr txBox="true"/>
          <p:nvPr/>
        </p:nvSpPr>
        <p:spPr>
          <a:xfrm rot="0">
            <a:off x="1002136" y="277354"/>
            <a:ext cx="16283728" cy="3279602"/>
          </a:xfrm>
          <a:prstGeom prst="rect">
            <a:avLst/>
          </a:prstGeom>
        </p:spPr>
        <p:txBody>
          <a:bodyPr anchor="t" rtlCol="false" tIns="0" lIns="0" bIns="0" rIns="0">
            <a:spAutoFit/>
          </a:bodyPr>
          <a:lstStyle/>
          <a:p>
            <a:pPr algn="ctr">
              <a:lnSpc>
                <a:spcPts val="8759"/>
              </a:lnSpc>
            </a:pPr>
            <a:r>
              <a:rPr lang="en-US" sz="6256" b="true">
                <a:solidFill>
                  <a:srgbClr val="FFFFFF"/>
                </a:solidFill>
                <a:latin typeface="Canva Sans Bold"/>
                <a:ea typeface="Canva Sans Bold"/>
                <a:cs typeface="Canva Sans Bold"/>
                <a:sym typeface="Canva Sans Bold"/>
              </a:rPr>
              <a:t>The Christian view is found in the</a:t>
            </a:r>
          </a:p>
          <a:p>
            <a:pPr algn="ctr">
              <a:lnSpc>
                <a:spcPts val="8759"/>
              </a:lnSpc>
            </a:pPr>
            <a:r>
              <a:rPr lang="en-US" sz="6256" b="true">
                <a:solidFill>
                  <a:srgbClr val="FFFFFF"/>
                </a:solidFill>
                <a:latin typeface="Canva Sans Bold"/>
                <a:ea typeface="Canva Sans Bold"/>
                <a:cs typeface="Canva Sans Bold"/>
                <a:sym typeface="Canva Sans Bold"/>
              </a:rPr>
              <a:t>first chapter in the first book of the Bible: Genesis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0" y="4015"/>
            <a:ext cx="18288000" cy="10278970"/>
          </a:xfrm>
          <a:prstGeom prst="rect">
            <a:avLst/>
          </a:prstGeom>
        </p:spPr>
      </p:pic>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sp>
        <p:nvSpPr>
          <p:cNvPr name="Freeform 8" id="8"/>
          <p:cNvSpPr/>
          <p:nvPr/>
        </p:nvSpPr>
        <p:spPr>
          <a:xfrm flipH="false" flipV="false" rot="0">
            <a:off x="1334760" y="2844570"/>
            <a:ext cx="6161426" cy="6161426"/>
          </a:xfrm>
          <a:custGeom>
            <a:avLst/>
            <a:gdLst/>
            <a:ahLst/>
            <a:cxnLst/>
            <a:rect r="r" b="b" t="t" l="l"/>
            <a:pathLst>
              <a:path h="6161426" w="6161426">
                <a:moveTo>
                  <a:pt x="0" y="0"/>
                </a:moveTo>
                <a:lnTo>
                  <a:pt x="6161426" y="0"/>
                </a:lnTo>
                <a:lnTo>
                  <a:pt x="6161426" y="6161426"/>
                </a:lnTo>
                <a:lnTo>
                  <a:pt x="0" y="6161426"/>
                </a:lnTo>
                <a:lnTo>
                  <a:pt x="0" y="0"/>
                </a:lnTo>
                <a:close/>
              </a:path>
            </a:pathLst>
          </a:custGeom>
          <a:blipFill>
            <a:blip r:embed="rId4"/>
            <a:stretch>
              <a:fillRect l="0" t="0" r="0" b="0"/>
            </a:stretch>
          </a:blipFill>
        </p:spPr>
      </p:sp>
      <p:sp>
        <p:nvSpPr>
          <p:cNvPr name="TextBox 9" id="9"/>
          <p:cNvSpPr txBox="true"/>
          <p:nvPr/>
        </p:nvSpPr>
        <p:spPr>
          <a:xfrm rot="0">
            <a:off x="0" y="1109554"/>
            <a:ext cx="8830946" cy="622191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What is the Lens of Faith?</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sp>
        <p:nvSpPr>
          <p:cNvPr name="Freeform 8" id="8"/>
          <p:cNvSpPr/>
          <p:nvPr/>
        </p:nvSpPr>
        <p:spPr>
          <a:xfrm flipH="false" flipV="false" rot="0">
            <a:off x="1334760" y="2844570"/>
            <a:ext cx="6161426" cy="6161426"/>
          </a:xfrm>
          <a:custGeom>
            <a:avLst/>
            <a:gdLst/>
            <a:ahLst/>
            <a:cxnLst/>
            <a:rect r="r" b="b" t="t" l="l"/>
            <a:pathLst>
              <a:path h="6161426" w="6161426">
                <a:moveTo>
                  <a:pt x="0" y="0"/>
                </a:moveTo>
                <a:lnTo>
                  <a:pt x="6161426" y="0"/>
                </a:lnTo>
                <a:lnTo>
                  <a:pt x="6161426" y="6161426"/>
                </a:lnTo>
                <a:lnTo>
                  <a:pt x="0" y="6161426"/>
                </a:lnTo>
                <a:lnTo>
                  <a:pt x="0" y="0"/>
                </a:lnTo>
                <a:close/>
              </a:path>
            </a:pathLst>
          </a:custGeom>
          <a:blipFill>
            <a:blip r:embed="rId4"/>
            <a:stretch>
              <a:fillRect l="0" t="0" r="0" b="0"/>
            </a:stretch>
          </a:blipFill>
        </p:spPr>
      </p:sp>
      <p:sp>
        <p:nvSpPr>
          <p:cNvPr name="TextBox 9" id="9"/>
          <p:cNvSpPr txBox="true"/>
          <p:nvPr/>
        </p:nvSpPr>
        <p:spPr>
          <a:xfrm rot="0">
            <a:off x="0" y="1109554"/>
            <a:ext cx="8830946" cy="622191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What is the Lens of Faith?</a:t>
            </a:r>
          </a:p>
        </p:txBody>
      </p:sp>
      <p:sp>
        <p:nvSpPr>
          <p:cNvPr name="TextBox 10" id="10"/>
          <p:cNvSpPr txBox="true"/>
          <p:nvPr/>
        </p:nvSpPr>
        <p:spPr>
          <a:xfrm rot="0">
            <a:off x="8830946" y="1243744"/>
            <a:ext cx="8812692" cy="8014556"/>
          </a:xfrm>
          <a:prstGeom prst="rect">
            <a:avLst/>
          </a:prstGeom>
        </p:spPr>
        <p:txBody>
          <a:bodyPr anchor="t" rtlCol="false" tIns="0" lIns="0" bIns="0" rIns="0">
            <a:spAutoFit/>
          </a:bodyPr>
          <a:lstStyle/>
          <a:p>
            <a:pPr algn="l">
              <a:lnSpc>
                <a:spcPts val="3067"/>
              </a:lnSpc>
            </a:pPr>
            <a:r>
              <a:rPr lang="en-US" sz="2191">
                <a:solidFill>
                  <a:srgbClr val="000000"/>
                </a:solidFill>
                <a:latin typeface="Canva Sans"/>
                <a:ea typeface="Canva Sans"/>
                <a:cs typeface="Canva Sans"/>
                <a:sym typeface="Canva Sans"/>
              </a:rPr>
              <a:t>The topic of the environment and caring for our planet is a hot one! Not only because of rising temperatures but because it is an issue affecting everyone on this earth. Not just every person but all life on the earth. Everyone is called to action and there are many ways to respond. Unfortunately, you can’t do everything (as much as you’d like to) and many people focus on one area at a time e.g. pollination, recycling, clean and safe water, and reducing carbon footprint, to name just a small few. </a:t>
            </a:r>
          </a:p>
          <a:p>
            <a:pPr algn="l">
              <a:lnSpc>
                <a:spcPts val="3067"/>
              </a:lnSpc>
            </a:pPr>
          </a:p>
          <a:p>
            <a:pPr algn="l">
              <a:lnSpc>
                <a:spcPts val="3067"/>
              </a:lnSpc>
            </a:pPr>
            <a:r>
              <a:rPr lang="en-US" sz="2191">
                <a:solidFill>
                  <a:srgbClr val="000000"/>
                </a:solidFill>
                <a:latin typeface="Canva Sans"/>
                <a:ea typeface="Canva Sans"/>
                <a:cs typeface="Canva Sans"/>
                <a:sym typeface="Canva Sans"/>
              </a:rPr>
              <a:t>As people of faith, we are called to do the same. So what makes our approach any different to the people around us? As people of faith, we respond and see ‘Caring for Creation’ through the lens of faith. What is the Lens of Faith? We all see life through a certain lens. A lens is an object that allows us to see clearly. It is used to correct the defects in our vision. Spiritually, we need a lens of faith to help us have vision. Without faith, our vision gets lost, and we will find ourselves just trying to make it in life. When we look at the earth, creation and everything in it, we look at it and say that it is an act of God and should be carefully respected and cared for.</a:t>
            </a:r>
          </a:p>
          <a:p>
            <a:pPr algn="l">
              <a:lnSpc>
                <a:spcPts val="3067"/>
              </a:lnSpc>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pic>
        <p:nvPicPr>
          <p:cNvPr name="Picture 8" id="8"/>
          <p:cNvPicPr>
            <a:picLocks noChangeAspect="true"/>
          </p:cNvPicPr>
          <p:nvPr>
            <a:videoFile r:link="rId5"/>
          </p:nvPr>
        </p:nvPicPr>
        <p:blipFill>
          <a:blip r:embed="rId4"/>
          <a:stretch>
            <a:fillRect/>
          </a:stretch>
        </p:blipFill>
        <p:spPr>
          <a:xfrm rot="0">
            <a:off x="0" y="0"/>
            <a:ext cx="18302288" cy="10287000"/>
          </a:xfrm>
          <a:prstGeom prst="rect">
            <a:avLst/>
          </a:prstGeom>
        </p:spPr>
      </p:pic>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grpSp>
        <p:nvGrpSpPr>
          <p:cNvPr name="Group 8" id="8"/>
          <p:cNvGrpSpPr>
            <a:grpSpLocks noChangeAspect="true"/>
          </p:cNvGrpSpPr>
          <p:nvPr/>
        </p:nvGrpSpPr>
        <p:grpSpPr>
          <a:xfrm rot="0">
            <a:off x="377637" y="2414905"/>
            <a:ext cx="6549222" cy="6549222"/>
            <a:chOff x="0" y="0"/>
            <a:chExt cx="4572000" cy="4572000"/>
          </a:xfrm>
        </p:grpSpPr>
        <p:sp>
          <p:nvSpPr>
            <p:cNvPr name="Freeform 9" id="9"/>
            <p:cNvSpPr/>
            <p:nvPr/>
          </p:nvSpPr>
          <p:spPr>
            <a:xfrm flipH="false" flipV="false" rot="0">
              <a:off x="-1524" y="0"/>
              <a:ext cx="4572000" cy="4572000"/>
            </a:xfrm>
            <a:custGeom>
              <a:avLst/>
              <a:gdLst/>
              <a:ahLst/>
              <a:cxnLst/>
              <a:rect r="r" b="b" t="t" l="l"/>
              <a:pathLst>
                <a:path h="4572000" w="4572000">
                  <a:moveTo>
                    <a:pt x="4572000" y="2286000"/>
                  </a:moveTo>
                  <a:cubicBezTo>
                    <a:pt x="4572000" y="3548507"/>
                    <a:pt x="3548507" y="4572000"/>
                    <a:pt x="2286000" y="4572000"/>
                  </a:cubicBezTo>
                  <a:cubicBezTo>
                    <a:pt x="1023493" y="4572000"/>
                    <a:pt x="0" y="3548507"/>
                    <a:pt x="0" y="2286000"/>
                  </a:cubicBezTo>
                  <a:cubicBezTo>
                    <a:pt x="0" y="1023493"/>
                    <a:pt x="1023493" y="0"/>
                    <a:pt x="2286000" y="0"/>
                  </a:cubicBezTo>
                  <a:cubicBezTo>
                    <a:pt x="3548507" y="0"/>
                    <a:pt x="4572000" y="1023493"/>
                    <a:pt x="4572000" y="2286000"/>
                  </a:cubicBezTo>
                  <a:close/>
                </a:path>
              </a:pathLst>
            </a:custGeom>
            <a:blipFill>
              <a:blip r:embed="rId4"/>
              <a:stretch>
                <a:fillRect l="-18750" t="0" r="-18749" b="0"/>
              </a:stretch>
            </a:blipFill>
          </p:spPr>
        </p:sp>
        <p:sp>
          <p:nvSpPr>
            <p:cNvPr name="Freeform 10" id="10"/>
            <p:cNvSpPr/>
            <p:nvPr/>
          </p:nvSpPr>
          <p:spPr>
            <a:xfrm flipH="false" flipV="false" rot="0">
              <a:off x="0" y="0"/>
              <a:ext cx="4570476" cy="4572000"/>
            </a:xfrm>
            <a:custGeom>
              <a:avLst/>
              <a:gdLst/>
              <a:ahLst/>
              <a:cxnLst/>
              <a:rect r="r" b="b" t="t" l="l"/>
              <a:pathLst>
                <a:path h="4572000" w="4570476">
                  <a:moveTo>
                    <a:pt x="4570476" y="4572000"/>
                  </a:moveTo>
                  <a:lnTo>
                    <a:pt x="0" y="4572000"/>
                  </a:lnTo>
                  <a:lnTo>
                    <a:pt x="0" y="0"/>
                  </a:lnTo>
                  <a:lnTo>
                    <a:pt x="4570476" y="0"/>
                  </a:lnTo>
                  <a:lnTo>
                    <a:pt x="4570476" y="4572000"/>
                  </a:lnTo>
                  <a:close/>
                </a:path>
              </a:pathLst>
            </a:custGeom>
            <a:blipFill>
              <a:blip r:embed="rId5"/>
              <a:stretch>
                <a:fillRect l="0" t="0" r="-33" b="0"/>
              </a:stretch>
            </a:blipFill>
          </p:spPr>
        </p:sp>
      </p:grpSp>
      <p:sp>
        <p:nvSpPr>
          <p:cNvPr name="TextBox 11" id="11"/>
          <p:cNvSpPr txBox="true"/>
          <p:nvPr/>
        </p:nvSpPr>
        <p:spPr>
          <a:xfrm rot="0">
            <a:off x="7315200" y="1746885"/>
            <a:ext cx="10434564" cy="7217242"/>
          </a:xfrm>
          <a:prstGeom prst="rect">
            <a:avLst/>
          </a:prstGeom>
        </p:spPr>
        <p:txBody>
          <a:bodyPr anchor="t" rtlCol="false" tIns="0" lIns="0" bIns="0" rIns="0">
            <a:spAutoFit/>
          </a:bodyPr>
          <a:lstStyle/>
          <a:p>
            <a:pPr algn="l" marL="491827" indent="-245913" lvl="1">
              <a:lnSpc>
                <a:spcPts val="3189"/>
              </a:lnSpc>
              <a:buFont typeface="Arial"/>
              <a:buChar char="•"/>
            </a:pPr>
            <a:r>
              <a:rPr lang="en-US" sz="2278">
                <a:solidFill>
                  <a:srgbClr val="000000"/>
                </a:solidFill>
                <a:latin typeface="Canva Sans"/>
                <a:ea typeface="Canva Sans"/>
                <a:cs typeface="Canva Sans"/>
                <a:sym typeface="Canva Sans"/>
              </a:rPr>
              <a:t>St. Francis of Assisi spent much of his time preaching about animals, exhorting that all creatures are brothers and sisters under God. </a:t>
            </a:r>
          </a:p>
          <a:p>
            <a:pPr algn="l" marL="491827" indent="-245913" lvl="1">
              <a:lnSpc>
                <a:spcPts val="3189"/>
              </a:lnSpc>
              <a:buFont typeface="Arial"/>
              <a:buChar char="•"/>
            </a:pPr>
            <a:r>
              <a:rPr lang="en-US" sz="2278">
                <a:solidFill>
                  <a:srgbClr val="000000"/>
                </a:solidFill>
                <a:latin typeface="Canva Sans"/>
                <a:ea typeface="Canva Sans"/>
                <a:cs typeface="Canva Sans"/>
                <a:sym typeface="Canva Sans"/>
              </a:rPr>
              <a:t>Born in 1181 in Italy</a:t>
            </a:r>
          </a:p>
          <a:p>
            <a:pPr algn="l" marL="491827" indent="-245913" lvl="1">
              <a:lnSpc>
                <a:spcPts val="3189"/>
              </a:lnSpc>
              <a:buFont typeface="Arial"/>
              <a:buChar char="•"/>
            </a:pPr>
            <a:r>
              <a:rPr lang="en-US" sz="2278">
                <a:solidFill>
                  <a:srgbClr val="000000"/>
                </a:solidFill>
                <a:latin typeface="Canva Sans"/>
                <a:ea typeface="Canva Sans"/>
                <a:cs typeface="Canva Sans"/>
                <a:sym typeface="Canva Sans"/>
              </a:rPr>
              <a:t>Throughout most of his youth, he served as a soldier, but after a “conversion experience,” he renounced his family’s wealth and devote his life to God. </a:t>
            </a:r>
          </a:p>
          <a:p>
            <a:pPr algn="l" marL="491827" indent="-245913" lvl="1">
              <a:lnSpc>
                <a:spcPts val="3189"/>
              </a:lnSpc>
              <a:buFont typeface="Arial"/>
              <a:buChar char="•"/>
            </a:pPr>
            <a:r>
              <a:rPr lang="en-US" sz="2278">
                <a:solidFill>
                  <a:srgbClr val="000000"/>
                </a:solidFill>
                <a:latin typeface="Canva Sans"/>
                <a:ea typeface="Canva Sans"/>
                <a:cs typeface="Canva Sans"/>
                <a:sym typeface="Canva Sans"/>
              </a:rPr>
              <a:t>He was a popular preacher at the time. </a:t>
            </a:r>
          </a:p>
          <a:p>
            <a:pPr algn="l" marL="491827" indent="-245913" lvl="1">
              <a:lnSpc>
                <a:spcPts val="3189"/>
              </a:lnSpc>
              <a:buFont typeface="Arial"/>
              <a:buChar char="•"/>
            </a:pPr>
            <a:r>
              <a:rPr lang="en-US" sz="2278">
                <a:solidFill>
                  <a:srgbClr val="000000"/>
                </a:solidFill>
                <a:latin typeface="Canva Sans"/>
                <a:ea typeface="Canva Sans"/>
                <a:cs typeface="Canva Sans"/>
                <a:sym typeface="Canva Sans"/>
              </a:rPr>
              <a:t>His death in 1226 brought three million people together for his funeral.</a:t>
            </a:r>
          </a:p>
          <a:p>
            <a:pPr algn="l" marL="491827" indent="-245913" lvl="1">
              <a:lnSpc>
                <a:spcPts val="3189"/>
              </a:lnSpc>
              <a:buFont typeface="Arial"/>
              <a:buChar char="•"/>
            </a:pPr>
            <a:r>
              <a:rPr lang="en-US" sz="2278">
                <a:solidFill>
                  <a:srgbClr val="000000"/>
                </a:solidFill>
                <a:latin typeface="Canva Sans"/>
                <a:ea typeface="Canva Sans"/>
                <a:cs typeface="Canva Sans"/>
                <a:sym typeface="Canva Sans"/>
              </a:rPr>
              <a:t>In 1979, Pope John Paul II declared St. Francis the Patron Saint of Ecologists. </a:t>
            </a:r>
          </a:p>
          <a:p>
            <a:pPr algn="l" marL="491827" indent="-245913" lvl="1">
              <a:lnSpc>
                <a:spcPts val="3189"/>
              </a:lnSpc>
              <a:buFont typeface="Arial"/>
              <a:buChar char="•"/>
            </a:pPr>
            <a:r>
              <a:rPr lang="en-US" sz="2278">
                <a:solidFill>
                  <a:srgbClr val="000000"/>
                </a:solidFill>
                <a:latin typeface="Canva Sans"/>
                <a:ea typeface="Canva Sans"/>
                <a:cs typeface="Canva Sans"/>
                <a:sym typeface="Canva Sans"/>
              </a:rPr>
              <a:t>In some ways, St. Francis of Assisi could be viewed as the original Earth Day advocate. </a:t>
            </a:r>
          </a:p>
          <a:p>
            <a:pPr algn="l" marL="491827" indent="-245913" lvl="1">
              <a:lnSpc>
                <a:spcPts val="3189"/>
              </a:lnSpc>
              <a:buFont typeface="Arial"/>
              <a:buChar char="•"/>
            </a:pPr>
            <a:r>
              <a:rPr lang="en-US" sz="2278">
                <a:solidFill>
                  <a:srgbClr val="000000"/>
                </a:solidFill>
                <a:latin typeface="Canva Sans"/>
                <a:ea typeface="Canva Sans"/>
                <a:cs typeface="Canva Sans"/>
                <a:sym typeface="Canva Sans"/>
              </a:rPr>
              <a:t>Not only did he care for the poor and sick, but he preached multiple sermons on animals, and wanted all creatures on Earth, including humans, to be treated as equals under God. </a:t>
            </a:r>
          </a:p>
          <a:p>
            <a:pPr algn="l" marL="491827" indent="-245913" lvl="1">
              <a:lnSpc>
                <a:spcPts val="3189"/>
              </a:lnSpc>
              <a:buFont typeface="Arial"/>
              <a:buChar char="•"/>
            </a:pPr>
            <a:r>
              <a:rPr lang="en-US" sz="2278">
                <a:solidFill>
                  <a:srgbClr val="000000"/>
                </a:solidFill>
                <a:latin typeface="Canva Sans"/>
                <a:ea typeface="Canva Sans"/>
                <a:cs typeface="Canva Sans"/>
                <a:sym typeface="Canva Sans"/>
              </a:rPr>
              <a:t>Some of his sermons included stories about birds, fish, and rabbits.</a:t>
            </a:r>
          </a:p>
          <a:p>
            <a:pPr algn="l" marL="491827" indent="-245913" lvl="1">
              <a:lnSpc>
                <a:spcPts val="3189"/>
              </a:lnSpc>
              <a:buFont typeface="Arial"/>
              <a:buChar char="•"/>
            </a:pPr>
            <a:r>
              <a:rPr lang="en-US" sz="2278">
                <a:solidFill>
                  <a:srgbClr val="000000"/>
                </a:solidFill>
                <a:latin typeface="Canva Sans"/>
                <a:ea typeface="Canva Sans"/>
                <a:cs typeface="Canva Sans"/>
                <a:sym typeface="Canva Sans"/>
              </a:rPr>
              <a:t>Through the lens of faith, we are called to walk in the footsteps of St Francis in caring for the earth today. </a:t>
            </a:r>
          </a:p>
        </p:txBody>
      </p:sp>
      <p:sp>
        <p:nvSpPr>
          <p:cNvPr name="TextBox 12" id="12"/>
          <p:cNvSpPr txBox="true"/>
          <p:nvPr/>
        </p:nvSpPr>
        <p:spPr>
          <a:xfrm rot="0">
            <a:off x="388340" y="866775"/>
            <a:ext cx="6538520" cy="1338580"/>
          </a:xfrm>
          <a:prstGeom prst="rect">
            <a:avLst/>
          </a:prstGeom>
        </p:spPr>
        <p:txBody>
          <a:bodyPr anchor="t" rtlCol="false" tIns="0" lIns="0" bIns="0" rIns="0">
            <a:spAutoFit/>
          </a:bodyPr>
          <a:lstStyle/>
          <a:p>
            <a:pPr algn="ctr">
              <a:lnSpc>
                <a:spcPts val="10863"/>
              </a:lnSpc>
            </a:pPr>
            <a:r>
              <a:rPr lang="en-US" sz="7759">
                <a:solidFill>
                  <a:srgbClr val="000000"/>
                </a:solidFill>
                <a:latin typeface="Playlist Script"/>
                <a:ea typeface="Playlist Script"/>
                <a:cs typeface="Playlist Script"/>
                <a:sym typeface="Playlist Script"/>
              </a:rPr>
              <a:t>St Francis of Assisi</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pic>
        <p:nvPicPr>
          <p:cNvPr name="Picture 8" id="8"/>
          <p:cNvPicPr>
            <a:picLocks noChangeAspect="true"/>
          </p:cNvPicPr>
          <p:nvPr>
            <a:videoFile r:link="rId5"/>
          </p:nvPr>
        </p:nvPicPr>
        <p:blipFill>
          <a:blip r:embed="rId4"/>
          <a:stretch>
            <a:fillRect/>
          </a:stretch>
        </p:blipFill>
        <p:spPr>
          <a:xfrm rot="0">
            <a:off x="0" y="4015"/>
            <a:ext cx="18288000" cy="10278970"/>
          </a:xfrm>
          <a:prstGeom prst="rect">
            <a:avLst/>
          </a:prstGeom>
        </p:spPr>
      </p:pic>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sp>
        <p:nvSpPr>
          <p:cNvPr name="TextBox 8" id="8"/>
          <p:cNvSpPr txBox="true"/>
          <p:nvPr/>
        </p:nvSpPr>
        <p:spPr>
          <a:xfrm rot="0">
            <a:off x="3074142" y="857250"/>
            <a:ext cx="11652848" cy="8645583"/>
          </a:xfrm>
          <a:prstGeom prst="rect">
            <a:avLst/>
          </a:prstGeom>
        </p:spPr>
        <p:txBody>
          <a:bodyPr anchor="t" rtlCol="false" tIns="0" lIns="0" bIns="0" rIns="0">
            <a:spAutoFit/>
          </a:bodyPr>
          <a:lstStyle/>
          <a:p>
            <a:pPr algn="ctr">
              <a:lnSpc>
                <a:spcPts val="4593"/>
              </a:lnSpc>
              <a:spcBef>
                <a:spcPct val="0"/>
              </a:spcBef>
            </a:pPr>
            <a:r>
              <a:rPr lang="en-US" b="true" sz="3280">
                <a:solidFill>
                  <a:srgbClr val="000000"/>
                </a:solidFill>
                <a:latin typeface="Livvic Bold"/>
                <a:ea typeface="Livvic Bold"/>
                <a:cs typeface="Livvic Bold"/>
                <a:sym typeface="Livvic Bold"/>
              </a:rPr>
              <a:t>LORD, MAKE ME AN INSTRUMENT OF YOUR PEACE.</a:t>
            </a:r>
          </a:p>
          <a:p>
            <a:pPr algn="ctr">
              <a:lnSpc>
                <a:spcPts val="4593"/>
              </a:lnSpc>
              <a:spcBef>
                <a:spcPct val="0"/>
              </a:spcBef>
            </a:pPr>
            <a:r>
              <a:rPr lang="en-US" b="true" sz="3280">
                <a:solidFill>
                  <a:srgbClr val="000000"/>
                </a:solidFill>
                <a:latin typeface="Livvic Bold"/>
                <a:ea typeface="Livvic Bold"/>
                <a:cs typeface="Livvic Bold"/>
                <a:sym typeface="Livvic Bold"/>
              </a:rPr>
              <a:t>WHERE THERE IS HATRED, LET ME SOW LOVE;</a:t>
            </a:r>
          </a:p>
          <a:p>
            <a:pPr algn="ctr">
              <a:lnSpc>
                <a:spcPts val="4593"/>
              </a:lnSpc>
              <a:spcBef>
                <a:spcPct val="0"/>
              </a:spcBef>
            </a:pPr>
            <a:r>
              <a:rPr lang="en-US" b="true" sz="3280">
                <a:solidFill>
                  <a:srgbClr val="000000"/>
                </a:solidFill>
                <a:latin typeface="Livvic Bold"/>
                <a:ea typeface="Livvic Bold"/>
                <a:cs typeface="Livvic Bold"/>
                <a:sym typeface="Livvic Bold"/>
              </a:rPr>
              <a:t>WHERE THERE IS INJURY, PARDON;</a:t>
            </a:r>
          </a:p>
          <a:p>
            <a:pPr algn="ctr">
              <a:lnSpc>
                <a:spcPts val="4593"/>
              </a:lnSpc>
              <a:spcBef>
                <a:spcPct val="0"/>
              </a:spcBef>
            </a:pPr>
            <a:r>
              <a:rPr lang="en-US" b="true" sz="3280">
                <a:solidFill>
                  <a:srgbClr val="000000"/>
                </a:solidFill>
                <a:latin typeface="Livvic Bold"/>
                <a:ea typeface="Livvic Bold"/>
                <a:cs typeface="Livvic Bold"/>
                <a:sym typeface="Livvic Bold"/>
              </a:rPr>
              <a:t>WHERE THERE IS DOUBT, FAITH;</a:t>
            </a:r>
          </a:p>
          <a:p>
            <a:pPr algn="ctr">
              <a:lnSpc>
                <a:spcPts val="4593"/>
              </a:lnSpc>
              <a:spcBef>
                <a:spcPct val="0"/>
              </a:spcBef>
            </a:pPr>
            <a:r>
              <a:rPr lang="en-US" b="true" sz="3280">
                <a:solidFill>
                  <a:srgbClr val="000000"/>
                </a:solidFill>
                <a:latin typeface="Livvic Bold"/>
                <a:ea typeface="Livvic Bold"/>
                <a:cs typeface="Livvic Bold"/>
                <a:sym typeface="Livvic Bold"/>
              </a:rPr>
              <a:t>WHERE THERE IS DESPAIR, HOPE;</a:t>
            </a:r>
          </a:p>
          <a:p>
            <a:pPr algn="ctr">
              <a:lnSpc>
                <a:spcPts val="4593"/>
              </a:lnSpc>
              <a:spcBef>
                <a:spcPct val="0"/>
              </a:spcBef>
            </a:pPr>
            <a:r>
              <a:rPr lang="en-US" b="true" sz="3280">
                <a:solidFill>
                  <a:srgbClr val="000000"/>
                </a:solidFill>
                <a:latin typeface="Livvic Bold"/>
                <a:ea typeface="Livvic Bold"/>
                <a:cs typeface="Livvic Bold"/>
                <a:sym typeface="Livvic Bold"/>
              </a:rPr>
              <a:t>WHERE THERE IS DARKNESS, LIGHT;</a:t>
            </a:r>
          </a:p>
          <a:p>
            <a:pPr algn="ctr">
              <a:lnSpc>
                <a:spcPts val="4593"/>
              </a:lnSpc>
              <a:spcBef>
                <a:spcPct val="0"/>
              </a:spcBef>
            </a:pPr>
            <a:r>
              <a:rPr lang="en-US" b="true" sz="3280">
                <a:solidFill>
                  <a:srgbClr val="000000"/>
                </a:solidFill>
                <a:latin typeface="Livvic Bold"/>
                <a:ea typeface="Livvic Bold"/>
                <a:cs typeface="Livvic Bold"/>
                <a:sym typeface="Livvic Bold"/>
              </a:rPr>
              <a:t>AND WHERE THERE IS SADNESS, JOY.</a:t>
            </a:r>
          </a:p>
          <a:p>
            <a:pPr algn="ctr">
              <a:lnSpc>
                <a:spcPts val="4593"/>
              </a:lnSpc>
              <a:spcBef>
                <a:spcPct val="0"/>
              </a:spcBef>
            </a:pPr>
            <a:r>
              <a:rPr lang="en-US" b="true" sz="3280">
                <a:solidFill>
                  <a:srgbClr val="000000"/>
                </a:solidFill>
                <a:latin typeface="Livvic Bold"/>
                <a:ea typeface="Livvic Bold"/>
                <a:cs typeface="Livvic Bold"/>
                <a:sym typeface="Livvic Bold"/>
              </a:rPr>
              <a:t>DIVINE MASTER, GRANT THAT I MAY NOT SO MUCH SEEK</a:t>
            </a:r>
          </a:p>
          <a:p>
            <a:pPr algn="ctr">
              <a:lnSpc>
                <a:spcPts val="4593"/>
              </a:lnSpc>
              <a:spcBef>
                <a:spcPct val="0"/>
              </a:spcBef>
            </a:pPr>
            <a:r>
              <a:rPr lang="en-US" b="true" sz="3280">
                <a:solidFill>
                  <a:srgbClr val="000000"/>
                </a:solidFill>
                <a:latin typeface="Livvic Bold"/>
                <a:ea typeface="Livvic Bold"/>
                <a:cs typeface="Livvic Bold"/>
                <a:sym typeface="Livvic Bold"/>
              </a:rPr>
              <a:t>TO BE CONSOLED AS TO CONSOLE;</a:t>
            </a:r>
          </a:p>
          <a:p>
            <a:pPr algn="ctr">
              <a:lnSpc>
                <a:spcPts val="4593"/>
              </a:lnSpc>
              <a:spcBef>
                <a:spcPct val="0"/>
              </a:spcBef>
            </a:pPr>
            <a:r>
              <a:rPr lang="en-US" b="true" sz="3280">
                <a:solidFill>
                  <a:srgbClr val="000000"/>
                </a:solidFill>
                <a:latin typeface="Livvic Bold"/>
                <a:ea typeface="Livvic Bold"/>
                <a:cs typeface="Livvic Bold"/>
                <a:sym typeface="Livvic Bold"/>
              </a:rPr>
              <a:t>TO BE UNDERSTOOD AS TO UNDERSTAND;</a:t>
            </a:r>
          </a:p>
          <a:p>
            <a:pPr algn="ctr">
              <a:lnSpc>
                <a:spcPts val="4593"/>
              </a:lnSpc>
              <a:spcBef>
                <a:spcPct val="0"/>
              </a:spcBef>
            </a:pPr>
            <a:r>
              <a:rPr lang="en-US" b="true" sz="3280">
                <a:solidFill>
                  <a:srgbClr val="000000"/>
                </a:solidFill>
                <a:latin typeface="Livvic Bold"/>
                <a:ea typeface="Livvic Bold"/>
                <a:cs typeface="Livvic Bold"/>
                <a:sym typeface="Livvic Bold"/>
              </a:rPr>
              <a:t>TO BE LOVED AS TO LOVE.</a:t>
            </a:r>
          </a:p>
          <a:p>
            <a:pPr algn="ctr">
              <a:lnSpc>
                <a:spcPts val="4593"/>
              </a:lnSpc>
              <a:spcBef>
                <a:spcPct val="0"/>
              </a:spcBef>
            </a:pPr>
            <a:r>
              <a:rPr lang="en-US" b="true" sz="3280">
                <a:solidFill>
                  <a:srgbClr val="000000"/>
                </a:solidFill>
                <a:latin typeface="Livvic Bold"/>
                <a:ea typeface="Livvic Bold"/>
                <a:cs typeface="Livvic Bold"/>
                <a:sym typeface="Livvic Bold"/>
              </a:rPr>
              <a:t>FOR IT IS IN GIVING THAT WE RECEIVE;</a:t>
            </a:r>
          </a:p>
          <a:p>
            <a:pPr algn="ctr">
              <a:lnSpc>
                <a:spcPts val="4593"/>
              </a:lnSpc>
              <a:spcBef>
                <a:spcPct val="0"/>
              </a:spcBef>
            </a:pPr>
            <a:r>
              <a:rPr lang="en-US" b="true" sz="3280">
                <a:solidFill>
                  <a:srgbClr val="000000"/>
                </a:solidFill>
                <a:latin typeface="Livvic Bold"/>
                <a:ea typeface="Livvic Bold"/>
                <a:cs typeface="Livvic Bold"/>
                <a:sym typeface="Livvic Bold"/>
              </a:rPr>
              <a:t>IT IS IN PARDONING THAT WE ARE PARDONED;</a:t>
            </a:r>
          </a:p>
          <a:p>
            <a:pPr algn="ctr">
              <a:lnSpc>
                <a:spcPts val="4593"/>
              </a:lnSpc>
              <a:spcBef>
                <a:spcPct val="0"/>
              </a:spcBef>
            </a:pPr>
            <a:r>
              <a:rPr lang="en-US" b="true" sz="3280">
                <a:solidFill>
                  <a:srgbClr val="000000"/>
                </a:solidFill>
                <a:latin typeface="Livvic Bold"/>
                <a:ea typeface="Livvic Bold"/>
                <a:cs typeface="Livvic Bold"/>
                <a:sym typeface="Livvic Bold"/>
              </a:rPr>
              <a:t>AND IT IS IN DYING THAT WE ARE BORN TO ETERNAL LIFE.</a:t>
            </a:r>
          </a:p>
          <a:p>
            <a:pPr algn="ctr">
              <a:lnSpc>
                <a:spcPts val="4593"/>
              </a:lnSpc>
              <a:spcBef>
                <a:spcPct val="0"/>
              </a:spcBef>
            </a:pPr>
            <a:r>
              <a:rPr lang="en-US" b="true" sz="3280">
                <a:solidFill>
                  <a:srgbClr val="000000"/>
                </a:solidFill>
                <a:latin typeface="Livvic Bold"/>
                <a:ea typeface="Livvic Bold"/>
                <a:cs typeface="Livvic Bold"/>
                <a:sym typeface="Livvic Bold"/>
              </a:rPr>
              <a:t>AMEN.</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90239" y="64949"/>
            <a:ext cx="11884484" cy="10066857"/>
            <a:chOff x="0" y="0"/>
            <a:chExt cx="2374900" cy="2011680"/>
          </a:xfrm>
        </p:grpSpPr>
        <p:sp>
          <p:nvSpPr>
            <p:cNvPr name="Freeform 3" id="3"/>
            <p:cNvSpPr/>
            <p:nvPr/>
          </p:nvSpPr>
          <p:spPr>
            <a:xfrm flipH="false" flipV="false" rot="0">
              <a:off x="-2540" y="-2540"/>
              <a:ext cx="2377441" cy="2009140"/>
            </a:xfrm>
            <a:custGeom>
              <a:avLst/>
              <a:gdLst/>
              <a:ahLst/>
              <a:cxnLst/>
              <a:rect r="r" b="b" t="t" l="l"/>
              <a:pathLst>
                <a:path h="2009140" w="2377441">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
              <a:stretch>
                <a:fillRect l="-13340" t="0" r="-13340" b="0"/>
              </a:stretch>
            </a:blipFill>
          </p:spPr>
        </p:sp>
      </p:grpSp>
      <p:sp>
        <p:nvSpPr>
          <p:cNvPr name="Freeform 4" id="4"/>
          <p:cNvSpPr/>
          <p:nvPr/>
        </p:nvSpPr>
        <p:spPr>
          <a:xfrm flipH="false" flipV="false" rot="0">
            <a:off x="-1386230" y="4770700"/>
            <a:ext cx="5162942" cy="1323004"/>
          </a:xfrm>
          <a:custGeom>
            <a:avLst/>
            <a:gdLst/>
            <a:ahLst/>
            <a:cxnLst/>
            <a:rect r="r" b="b" t="t" l="l"/>
            <a:pathLst>
              <a:path h="1323004" w="5162942">
                <a:moveTo>
                  <a:pt x="0" y="0"/>
                </a:moveTo>
                <a:lnTo>
                  <a:pt x="5162942" y="0"/>
                </a:lnTo>
                <a:lnTo>
                  <a:pt x="5162942" y="1323004"/>
                </a:lnTo>
                <a:lnTo>
                  <a:pt x="0" y="1323004"/>
                </a:lnTo>
                <a:lnTo>
                  <a:pt x="0" y="0"/>
                </a:lnTo>
                <a:close/>
              </a:path>
            </a:pathLst>
          </a:custGeom>
          <a:blipFill>
            <a:blip r:embed="rId3">
              <a:alphaModFix amt="80000"/>
              <a:extLst>
                <a:ext uri="{96DAC541-7B7A-43D3-8B79-37D633B846F1}">
                  <asvg:svgBlip xmlns:asvg="http://schemas.microsoft.com/office/drawing/2016/SVG/main" r:embed="rId4"/>
                </a:ext>
              </a:extLst>
            </a:blip>
            <a:stretch>
              <a:fillRect l="0" t="0" r="0" b="0"/>
            </a:stretch>
          </a:blipFill>
        </p:spPr>
      </p:sp>
      <p:grpSp>
        <p:nvGrpSpPr>
          <p:cNvPr name="Group 5" id="5"/>
          <p:cNvGrpSpPr>
            <a:grpSpLocks noChangeAspect="true"/>
          </p:cNvGrpSpPr>
          <p:nvPr/>
        </p:nvGrpSpPr>
        <p:grpSpPr>
          <a:xfrm rot="0">
            <a:off x="11486449" y="737539"/>
            <a:ext cx="3886816" cy="3886800"/>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046" t="0" r="-25046" b="0"/>
              </a:stretch>
            </a:blipFill>
          </p:spPr>
        </p:sp>
      </p:grpSp>
      <p:grpSp>
        <p:nvGrpSpPr>
          <p:cNvPr name="Group 7" id="7"/>
          <p:cNvGrpSpPr>
            <a:grpSpLocks noChangeAspect="true"/>
          </p:cNvGrpSpPr>
          <p:nvPr/>
        </p:nvGrpSpPr>
        <p:grpSpPr>
          <a:xfrm rot="0">
            <a:off x="14875809" y="2212451"/>
            <a:ext cx="3802794" cy="3802779"/>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5046" t="0" r="-25046" b="0"/>
              </a:stretch>
            </a:blipFill>
          </p:spPr>
        </p:sp>
      </p:grpSp>
      <p:grpSp>
        <p:nvGrpSpPr>
          <p:cNvPr name="Group 9" id="9"/>
          <p:cNvGrpSpPr>
            <a:grpSpLocks noChangeAspect="true"/>
          </p:cNvGrpSpPr>
          <p:nvPr/>
        </p:nvGrpSpPr>
        <p:grpSpPr>
          <a:xfrm rot="0">
            <a:off x="11809327" y="4770700"/>
            <a:ext cx="3706984" cy="3706970"/>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62946" t="-8563" r="0" b="0"/>
              </a:stretch>
            </a:blipFill>
          </p:spPr>
        </p:sp>
      </p:grpSp>
      <p:grpSp>
        <p:nvGrpSpPr>
          <p:cNvPr name="Group 11" id="11"/>
          <p:cNvGrpSpPr/>
          <p:nvPr/>
        </p:nvGrpSpPr>
        <p:grpSpPr>
          <a:xfrm rot="0">
            <a:off x="16096221" y="7071063"/>
            <a:ext cx="1698609" cy="1698609"/>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3" id="13"/>
            <p:cNvSpPr txBox="true"/>
            <p:nvPr/>
          </p:nvSpPr>
          <p:spPr>
            <a:xfrm>
              <a:off x="76200" y="47625"/>
              <a:ext cx="660400" cy="688975"/>
            </a:xfrm>
            <a:prstGeom prst="rect">
              <a:avLst/>
            </a:prstGeom>
          </p:spPr>
          <p:txBody>
            <a:bodyPr anchor="ctr" rtlCol="false" tIns="43186" lIns="43186" bIns="43186" rIns="43186"/>
            <a:lstStyle/>
            <a:p>
              <a:pPr algn="ctr">
                <a:lnSpc>
                  <a:spcPts val="1428"/>
                </a:lnSpc>
              </a:pPr>
            </a:p>
          </p:txBody>
        </p:sp>
      </p:grpSp>
      <p:sp>
        <p:nvSpPr>
          <p:cNvPr name="Freeform 14" id="14"/>
          <p:cNvSpPr/>
          <p:nvPr/>
        </p:nvSpPr>
        <p:spPr>
          <a:xfrm flipH="false" flipV="false" rot="0">
            <a:off x="0" y="9037098"/>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7248525" y="9043416"/>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16" id="16"/>
          <p:cNvSpPr/>
          <p:nvPr/>
        </p:nvSpPr>
        <p:spPr>
          <a:xfrm flipH="false" flipV="false" rot="0">
            <a:off x="14372280" y="9037098"/>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7" id="17"/>
          <p:cNvGrpSpPr/>
          <p:nvPr/>
        </p:nvGrpSpPr>
        <p:grpSpPr>
          <a:xfrm rot="0">
            <a:off x="-390603" y="-1558951"/>
            <a:ext cx="19069206" cy="2492401"/>
            <a:chOff x="0" y="0"/>
            <a:chExt cx="5022342" cy="656435"/>
          </a:xfrm>
        </p:grpSpPr>
        <p:sp>
          <p:nvSpPr>
            <p:cNvPr name="Freeform 18" id="18"/>
            <p:cNvSpPr/>
            <p:nvPr/>
          </p:nvSpPr>
          <p:spPr>
            <a:xfrm flipH="false" flipV="false" rot="0">
              <a:off x="0" y="0"/>
              <a:ext cx="5022342" cy="656435"/>
            </a:xfrm>
            <a:custGeom>
              <a:avLst/>
              <a:gdLst/>
              <a:ahLst/>
              <a:cxnLst/>
              <a:rect r="r" b="b" t="t" l="l"/>
              <a:pathLst>
                <a:path h="656435" w="5022342">
                  <a:moveTo>
                    <a:pt x="0" y="0"/>
                  </a:moveTo>
                  <a:lnTo>
                    <a:pt x="5022342" y="0"/>
                  </a:lnTo>
                  <a:lnTo>
                    <a:pt x="5022342" y="656435"/>
                  </a:lnTo>
                  <a:lnTo>
                    <a:pt x="0" y="656435"/>
                  </a:lnTo>
                  <a:close/>
                </a:path>
              </a:pathLst>
            </a:custGeom>
            <a:solidFill>
              <a:srgbClr val="648428"/>
            </a:solidFill>
          </p:spPr>
        </p:sp>
        <p:sp>
          <p:nvSpPr>
            <p:cNvPr name="TextBox 19" id="19"/>
            <p:cNvSpPr txBox="true"/>
            <p:nvPr/>
          </p:nvSpPr>
          <p:spPr>
            <a:xfrm>
              <a:off x="0" y="-47625"/>
              <a:ext cx="5022342" cy="704060"/>
            </a:xfrm>
            <a:prstGeom prst="rect">
              <a:avLst/>
            </a:prstGeom>
          </p:spPr>
          <p:txBody>
            <a:bodyPr anchor="ctr" rtlCol="false" tIns="50800" lIns="50800" bIns="50800" rIns="50800"/>
            <a:lstStyle/>
            <a:p>
              <a:pPr algn="ctr">
                <a:lnSpc>
                  <a:spcPts val="2800"/>
                </a:lnSpc>
              </a:pPr>
            </a:p>
          </p:txBody>
        </p:sp>
      </p:grpSp>
      <p:grpSp>
        <p:nvGrpSpPr>
          <p:cNvPr name="Group 20" id="20"/>
          <p:cNvGrpSpPr/>
          <p:nvPr/>
        </p:nvGrpSpPr>
        <p:grpSpPr>
          <a:xfrm rot="0">
            <a:off x="-1055210" y="-449383"/>
            <a:ext cx="20398420" cy="11763169"/>
            <a:chOff x="0" y="0"/>
            <a:chExt cx="5372423" cy="3098118"/>
          </a:xfrm>
        </p:grpSpPr>
        <p:sp>
          <p:nvSpPr>
            <p:cNvPr name="Freeform 21" id="21"/>
            <p:cNvSpPr/>
            <p:nvPr/>
          </p:nvSpPr>
          <p:spPr>
            <a:xfrm flipH="false" flipV="false" rot="0">
              <a:off x="0" y="0"/>
              <a:ext cx="5372423" cy="3098118"/>
            </a:xfrm>
            <a:custGeom>
              <a:avLst/>
              <a:gdLst/>
              <a:ahLst/>
              <a:cxnLst/>
              <a:rect r="r" b="b" t="t" l="l"/>
              <a:pathLst>
                <a:path h="3098118" w="5372423">
                  <a:moveTo>
                    <a:pt x="19356" y="0"/>
                  </a:moveTo>
                  <a:lnTo>
                    <a:pt x="5353067" y="0"/>
                  </a:lnTo>
                  <a:cubicBezTo>
                    <a:pt x="5363757" y="0"/>
                    <a:pt x="5372423" y="8666"/>
                    <a:pt x="5372423" y="19356"/>
                  </a:cubicBezTo>
                  <a:lnTo>
                    <a:pt x="5372423" y="3078762"/>
                  </a:lnTo>
                  <a:cubicBezTo>
                    <a:pt x="5372423" y="3089452"/>
                    <a:pt x="5363757" y="3098118"/>
                    <a:pt x="5353067" y="3098118"/>
                  </a:cubicBezTo>
                  <a:lnTo>
                    <a:pt x="19356" y="3098118"/>
                  </a:lnTo>
                  <a:cubicBezTo>
                    <a:pt x="8666" y="3098118"/>
                    <a:pt x="0" y="3089452"/>
                    <a:pt x="0" y="3078762"/>
                  </a:cubicBezTo>
                  <a:lnTo>
                    <a:pt x="0" y="19356"/>
                  </a:lnTo>
                  <a:cubicBezTo>
                    <a:pt x="0" y="8666"/>
                    <a:pt x="8666" y="0"/>
                    <a:pt x="19356" y="0"/>
                  </a:cubicBezTo>
                  <a:close/>
                </a:path>
              </a:pathLst>
            </a:custGeom>
            <a:solidFill>
              <a:srgbClr val="FFFFFE">
                <a:alpha val="75686"/>
              </a:srgbClr>
            </a:solidFill>
          </p:spPr>
        </p:sp>
        <p:sp>
          <p:nvSpPr>
            <p:cNvPr name="TextBox 22" id="22"/>
            <p:cNvSpPr txBox="true"/>
            <p:nvPr/>
          </p:nvSpPr>
          <p:spPr>
            <a:xfrm>
              <a:off x="0" y="-47625"/>
              <a:ext cx="5372423" cy="3145743"/>
            </a:xfrm>
            <a:prstGeom prst="rect">
              <a:avLst/>
            </a:prstGeom>
          </p:spPr>
          <p:txBody>
            <a:bodyPr anchor="ctr" rtlCol="false" tIns="50800" lIns="50800" bIns="50800" rIns="50800"/>
            <a:lstStyle/>
            <a:p>
              <a:pPr algn="ctr">
                <a:lnSpc>
                  <a:spcPts val="2800"/>
                </a:lnSpc>
              </a:pPr>
            </a:p>
          </p:txBody>
        </p:sp>
      </p:grpSp>
      <p:sp>
        <p:nvSpPr>
          <p:cNvPr name="Freeform 23" id="23"/>
          <p:cNvSpPr/>
          <p:nvPr/>
        </p:nvSpPr>
        <p:spPr>
          <a:xfrm flipH="false" flipV="false" rot="0">
            <a:off x="15212448" y="6281930"/>
            <a:ext cx="3466155" cy="2905670"/>
          </a:xfrm>
          <a:custGeom>
            <a:avLst/>
            <a:gdLst/>
            <a:ahLst/>
            <a:cxnLst/>
            <a:rect r="r" b="b" t="t" l="l"/>
            <a:pathLst>
              <a:path h="2905670" w="3466155">
                <a:moveTo>
                  <a:pt x="0" y="0"/>
                </a:moveTo>
                <a:lnTo>
                  <a:pt x="3466155" y="0"/>
                </a:lnTo>
                <a:lnTo>
                  <a:pt x="3466155" y="2905670"/>
                </a:lnTo>
                <a:lnTo>
                  <a:pt x="0" y="2905670"/>
                </a:lnTo>
                <a:lnTo>
                  <a:pt x="0" y="0"/>
                </a:lnTo>
                <a:close/>
              </a:path>
            </a:pathLst>
          </a:custGeom>
          <a:blipFill>
            <a:blip r:embed="rId10"/>
            <a:stretch>
              <a:fillRect l="0" t="0" r="0" b="0"/>
            </a:stretch>
          </a:blipFill>
        </p:spPr>
      </p:sp>
      <p:sp>
        <p:nvSpPr>
          <p:cNvPr name="Freeform 24" id="24"/>
          <p:cNvSpPr/>
          <p:nvPr/>
        </p:nvSpPr>
        <p:spPr>
          <a:xfrm flipH="false" flipV="false" rot="0">
            <a:off x="2146168" y="7734765"/>
            <a:ext cx="1266764" cy="1266764"/>
          </a:xfrm>
          <a:custGeom>
            <a:avLst/>
            <a:gdLst/>
            <a:ahLst/>
            <a:cxnLst/>
            <a:rect r="r" b="b" t="t" l="l"/>
            <a:pathLst>
              <a:path h="1266764" w="1266764">
                <a:moveTo>
                  <a:pt x="0" y="0"/>
                </a:moveTo>
                <a:lnTo>
                  <a:pt x="1266764" y="0"/>
                </a:lnTo>
                <a:lnTo>
                  <a:pt x="1266764" y="1266764"/>
                </a:lnTo>
                <a:lnTo>
                  <a:pt x="0" y="126676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5" id="25"/>
          <p:cNvSpPr txBox="true"/>
          <p:nvPr/>
        </p:nvSpPr>
        <p:spPr>
          <a:xfrm rot="0">
            <a:off x="3543453" y="7860287"/>
            <a:ext cx="8265874" cy="930144"/>
          </a:xfrm>
          <a:prstGeom prst="rect">
            <a:avLst/>
          </a:prstGeom>
        </p:spPr>
        <p:txBody>
          <a:bodyPr anchor="t" rtlCol="false" tIns="0" lIns="0" bIns="0" rIns="0">
            <a:spAutoFit/>
          </a:bodyPr>
          <a:lstStyle/>
          <a:p>
            <a:pPr algn="l">
              <a:lnSpc>
                <a:spcPts val="7532"/>
              </a:lnSpc>
            </a:pPr>
            <a:r>
              <a:rPr lang="en-US" sz="5380">
                <a:solidFill>
                  <a:srgbClr val="000000"/>
                </a:solidFill>
                <a:latin typeface="More Sugar"/>
                <a:ea typeface="More Sugar"/>
                <a:cs typeface="More Sugar"/>
                <a:sym typeface="More Sugar"/>
              </a:rPr>
              <a:t>www.missionministry.ie</a:t>
            </a:r>
          </a:p>
        </p:txBody>
      </p:sp>
      <p:sp>
        <p:nvSpPr>
          <p:cNvPr name="TextBox 26" id="26"/>
          <p:cNvSpPr txBox="true"/>
          <p:nvPr/>
        </p:nvSpPr>
        <p:spPr>
          <a:xfrm rot="0">
            <a:off x="203908" y="4879893"/>
            <a:ext cx="3339544" cy="1002270"/>
          </a:xfrm>
          <a:prstGeom prst="rect">
            <a:avLst/>
          </a:prstGeom>
        </p:spPr>
        <p:txBody>
          <a:bodyPr anchor="t" rtlCol="false" tIns="0" lIns="0" bIns="0" rIns="0">
            <a:spAutoFit/>
          </a:bodyPr>
          <a:lstStyle/>
          <a:p>
            <a:pPr algn="l">
              <a:lnSpc>
                <a:spcPts val="8272"/>
              </a:lnSpc>
            </a:pPr>
            <a:r>
              <a:rPr lang="en-US" sz="5908">
                <a:solidFill>
                  <a:srgbClr val="FFFFFF"/>
                </a:solidFill>
                <a:latin typeface="Mistrully"/>
                <a:ea typeface="Mistrully"/>
                <a:cs typeface="Mistrully"/>
                <a:sym typeface="Mistrully"/>
              </a:rPr>
              <a:t>ARISE!</a:t>
            </a:r>
          </a:p>
        </p:txBody>
      </p:sp>
      <p:sp>
        <p:nvSpPr>
          <p:cNvPr name="TextBox 27" id="27"/>
          <p:cNvSpPr txBox="true"/>
          <p:nvPr/>
        </p:nvSpPr>
        <p:spPr>
          <a:xfrm rot="0">
            <a:off x="567983" y="6559220"/>
            <a:ext cx="11780129" cy="930144"/>
          </a:xfrm>
          <a:prstGeom prst="rect">
            <a:avLst/>
          </a:prstGeom>
        </p:spPr>
        <p:txBody>
          <a:bodyPr anchor="t" rtlCol="false" tIns="0" lIns="0" bIns="0" rIns="0">
            <a:spAutoFit/>
          </a:bodyPr>
          <a:lstStyle/>
          <a:p>
            <a:pPr algn="l">
              <a:lnSpc>
                <a:spcPts val="7532"/>
              </a:lnSpc>
            </a:pPr>
            <a:r>
              <a:rPr lang="en-US" sz="5380">
                <a:solidFill>
                  <a:srgbClr val="000000"/>
                </a:solidFill>
                <a:latin typeface="More Sugar"/>
                <a:ea typeface="More Sugar"/>
                <a:cs typeface="More Sugar"/>
                <a:sym typeface="More Sugar"/>
              </a:rPr>
              <a:t>natalie.doherty@dublindiocese.ie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sp>
        <p:nvSpPr>
          <p:cNvPr name="TextBox 8" id="8"/>
          <p:cNvSpPr txBox="true"/>
          <p:nvPr/>
        </p:nvSpPr>
        <p:spPr>
          <a:xfrm rot="0">
            <a:off x="2647729" y="1127591"/>
            <a:ext cx="12992542" cy="7960418"/>
          </a:xfrm>
          <a:prstGeom prst="rect">
            <a:avLst/>
          </a:prstGeom>
        </p:spPr>
        <p:txBody>
          <a:bodyPr anchor="t" rtlCol="false" tIns="0" lIns="0" bIns="0" rIns="0">
            <a:spAutoFit/>
          </a:bodyPr>
          <a:lstStyle/>
          <a:p>
            <a:pPr algn="ctr">
              <a:lnSpc>
                <a:spcPts val="4923"/>
              </a:lnSpc>
              <a:spcBef>
                <a:spcPct val="0"/>
              </a:spcBef>
            </a:pPr>
            <a:r>
              <a:rPr lang="en-US" sz="3516">
                <a:solidFill>
                  <a:srgbClr val="000000"/>
                </a:solidFill>
                <a:latin typeface="Canva Sans"/>
                <a:ea typeface="Canva Sans"/>
                <a:cs typeface="Canva Sans"/>
                <a:sym typeface="Canva Sans"/>
              </a:rPr>
              <a:t>All-powerful God, you are present in the whole universe</a:t>
            </a:r>
          </a:p>
          <a:p>
            <a:pPr algn="ctr">
              <a:lnSpc>
                <a:spcPts val="4923"/>
              </a:lnSpc>
              <a:spcBef>
                <a:spcPct val="0"/>
              </a:spcBef>
            </a:pPr>
            <a:r>
              <a:rPr lang="en-US" sz="3516">
                <a:solidFill>
                  <a:srgbClr val="000000"/>
                </a:solidFill>
                <a:latin typeface="Canva Sans"/>
                <a:ea typeface="Canva Sans"/>
                <a:cs typeface="Canva Sans"/>
                <a:sym typeface="Canva Sans"/>
              </a:rPr>
              <a:t>and in the smallest of your creatures.</a:t>
            </a:r>
          </a:p>
          <a:p>
            <a:pPr algn="ctr">
              <a:lnSpc>
                <a:spcPts val="4923"/>
              </a:lnSpc>
              <a:spcBef>
                <a:spcPct val="0"/>
              </a:spcBef>
            </a:pPr>
            <a:r>
              <a:rPr lang="en-US" sz="3516">
                <a:solidFill>
                  <a:srgbClr val="000000"/>
                </a:solidFill>
                <a:latin typeface="Canva Sans"/>
                <a:ea typeface="Canva Sans"/>
                <a:cs typeface="Canva Sans"/>
                <a:sym typeface="Canva Sans"/>
              </a:rPr>
              <a:t>You embrace with your tenderness all that exists.</a:t>
            </a:r>
          </a:p>
          <a:p>
            <a:pPr algn="ctr">
              <a:lnSpc>
                <a:spcPts val="4923"/>
              </a:lnSpc>
              <a:spcBef>
                <a:spcPct val="0"/>
              </a:spcBef>
            </a:pPr>
            <a:r>
              <a:rPr lang="en-US" sz="3516">
                <a:solidFill>
                  <a:srgbClr val="000000"/>
                </a:solidFill>
                <a:latin typeface="Canva Sans"/>
                <a:ea typeface="Canva Sans"/>
                <a:cs typeface="Canva Sans"/>
                <a:sym typeface="Canva Sans"/>
              </a:rPr>
              <a:t>Pour out upon us the power of your love,</a:t>
            </a:r>
          </a:p>
          <a:p>
            <a:pPr algn="ctr">
              <a:lnSpc>
                <a:spcPts val="4923"/>
              </a:lnSpc>
              <a:spcBef>
                <a:spcPct val="0"/>
              </a:spcBef>
            </a:pPr>
            <a:r>
              <a:rPr lang="en-US" sz="3516">
                <a:solidFill>
                  <a:srgbClr val="000000"/>
                </a:solidFill>
                <a:latin typeface="Canva Sans"/>
                <a:ea typeface="Canva Sans"/>
                <a:cs typeface="Canva Sans"/>
                <a:sym typeface="Canva Sans"/>
              </a:rPr>
              <a:t>that we may protect life and beauty.</a:t>
            </a:r>
          </a:p>
          <a:p>
            <a:pPr algn="ctr">
              <a:lnSpc>
                <a:spcPts val="4923"/>
              </a:lnSpc>
              <a:spcBef>
                <a:spcPct val="0"/>
              </a:spcBef>
            </a:pPr>
            <a:r>
              <a:rPr lang="en-US" sz="3516">
                <a:solidFill>
                  <a:srgbClr val="000000"/>
                </a:solidFill>
                <a:latin typeface="Canva Sans"/>
                <a:ea typeface="Canva Sans"/>
                <a:cs typeface="Canva Sans"/>
                <a:sym typeface="Canva Sans"/>
              </a:rPr>
              <a:t>Fill us with peace, that we may live</a:t>
            </a:r>
          </a:p>
          <a:p>
            <a:pPr algn="ctr">
              <a:lnSpc>
                <a:spcPts val="4923"/>
              </a:lnSpc>
              <a:spcBef>
                <a:spcPct val="0"/>
              </a:spcBef>
            </a:pPr>
            <a:r>
              <a:rPr lang="en-US" sz="3516">
                <a:solidFill>
                  <a:srgbClr val="000000"/>
                </a:solidFill>
                <a:latin typeface="Canva Sans"/>
                <a:ea typeface="Canva Sans"/>
                <a:cs typeface="Canva Sans"/>
                <a:sym typeface="Canva Sans"/>
              </a:rPr>
              <a:t>as brothers and sisters, harming no one.</a:t>
            </a:r>
          </a:p>
          <a:p>
            <a:pPr algn="ctr">
              <a:lnSpc>
                <a:spcPts val="4923"/>
              </a:lnSpc>
              <a:spcBef>
                <a:spcPct val="0"/>
              </a:spcBef>
            </a:pPr>
            <a:r>
              <a:rPr lang="en-US" sz="3516">
                <a:solidFill>
                  <a:srgbClr val="000000"/>
                </a:solidFill>
                <a:latin typeface="Canva Sans"/>
                <a:ea typeface="Canva Sans"/>
                <a:cs typeface="Canva Sans"/>
                <a:sym typeface="Canva Sans"/>
              </a:rPr>
              <a:t>O God of the poor,</a:t>
            </a:r>
          </a:p>
          <a:p>
            <a:pPr algn="ctr">
              <a:lnSpc>
                <a:spcPts val="4923"/>
              </a:lnSpc>
              <a:spcBef>
                <a:spcPct val="0"/>
              </a:spcBef>
            </a:pPr>
            <a:r>
              <a:rPr lang="en-US" sz="3516">
                <a:solidFill>
                  <a:srgbClr val="000000"/>
                </a:solidFill>
                <a:latin typeface="Canva Sans"/>
                <a:ea typeface="Canva Sans"/>
                <a:cs typeface="Canva Sans"/>
                <a:sym typeface="Canva Sans"/>
              </a:rPr>
              <a:t>help us to rescue the abandoned and forgotten of this earth,</a:t>
            </a:r>
          </a:p>
          <a:p>
            <a:pPr algn="ctr">
              <a:lnSpc>
                <a:spcPts val="4923"/>
              </a:lnSpc>
              <a:spcBef>
                <a:spcPct val="0"/>
              </a:spcBef>
            </a:pPr>
            <a:r>
              <a:rPr lang="en-US" sz="3516">
                <a:solidFill>
                  <a:srgbClr val="000000"/>
                </a:solidFill>
                <a:latin typeface="Canva Sans"/>
                <a:ea typeface="Canva Sans"/>
                <a:cs typeface="Canva Sans"/>
                <a:sym typeface="Canva Sans"/>
              </a:rPr>
              <a:t>so precious in your eyes.</a:t>
            </a:r>
          </a:p>
          <a:p>
            <a:pPr algn="ctr">
              <a:lnSpc>
                <a:spcPts val="4923"/>
              </a:lnSpc>
              <a:spcBef>
                <a:spcPct val="0"/>
              </a:spcBef>
            </a:pPr>
            <a:r>
              <a:rPr lang="en-US" sz="3516">
                <a:solidFill>
                  <a:srgbClr val="000000"/>
                </a:solidFill>
                <a:latin typeface="Canva Sans"/>
                <a:ea typeface="Canva Sans"/>
                <a:cs typeface="Canva Sans"/>
                <a:sym typeface="Canva Sans"/>
              </a:rPr>
              <a:t>Bring healing to our lives,</a:t>
            </a:r>
          </a:p>
          <a:p>
            <a:pPr algn="ctr">
              <a:lnSpc>
                <a:spcPts val="4923"/>
              </a:lnSpc>
              <a:spcBef>
                <a:spcPct val="0"/>
              </a:spcBef>
            </a:pPr>
            <a:r>
              <a:rPr lang="en-US" sz="3516">
                <a:solidFill>
                  <a:srgbClr val="000000"/>
                </a:solidFill>
                <a:latin typeface="Canva Sans"/>
                <a:ea typeface="Canva Sans"/>
                <a:cs typeface="Canva Sans"/>
                <a:sym typeface="Canva Sans"/>
              </a:rPr>
              <a:t>that we may protect the world and not prey on it,</a:t>
            </a:r>
          </a:p>
          <a:p>
            <a:pPr algn="ctr">
              <a:lnSpc>
                <a:spcPts val="4923"/>
              </a:lnSpc>
              <a:spcBef>
                <a:spcPct val="0"/>
              </a:spcBef>
            </a:pPr>
            <a:r>
              <a:rPr lang="en-US" sz="3516">
                <a:solidFill>
                  <a:srgbClr val="000000"/>
                </a:solidFill>
                <a:latin typeface="Canva Sans"/>
                <a:ea typeface="Canva Sans"/>
                <a:cs typeface="Canva Sans"/>
                <a:sym typeface="Canva Sans"/>
              </a:rPr>
              <a:t>that we may sow beauty, not pollution and destruction.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sp>
        <p:nvSpPr>
          <p:cNvPr name="TextBox 8" id="8"/>
          <p:cNvSpPr txBox="true"/>
          <p:nvPr/>
        </p:nvSpPr>
        <p:spPr>
          <a:xfrm rot="0">
            <a:off x="3475729" y="1239309"/>
            <a:ext cx="11087996" cy="7727458"/>
          </a:xfrm>
          <a:prstGeom prst="rect">
            <a:avLst/>
          </a:prstGeom>
        </p:spPr>
        <p:txBody>
          <a:bodyPr anchor="t" rtlCol="false" tIns="0" lIns="0" bIns="0" rIns="0">
            <a:spAutoFit/>
          </a:bodyPr>
          <a:lstStyle/>
          <a:p>
            <a:pPr algn="ctr">
              <a:lnSpc>
                <a:spcPts val="5651"/>
              </a:lnSpc>
              <a:spcBef>
                <a:spcPct val="0"/>
              </a:spcBef>
            </a:pPr>
            <a:r>
              <a:rPr lang="en-US" sz="4036">
                <a:solidFill>
                  <a:srgbClr val="000000"/>
                </a:solidFill>
                <a:latin typeface="Canva Sans"/>
                <a:ea typeface="Canva Sans"/>
                <a:cs typeface="Canva Sans"/>
                <a:sym typeface="Canva Sans"/>
              </a:rPr>
              <a:t>Touch the hearts</a:t>
            </a:r>
          </a:p>
          <a:p>
            <a:pPr algn="ctr">
              <a:lnSpc>
                <a:spcPts val="5651"/>
              </a:lnSpc>
              <a:spcBef>
                <a:spcPct val="0"/>
              </a:spcBef>
            </a:pPr>
            <a:r>
              <a:rPr lang="en-US" sz="4036">
                <a:solidFill>
                  <a:srgbClr val="000000"/>
                </a:solidFill>
                <a:latin typeface="Canva Sans"/>
                <a:ea typeface="Canva Sans"/>
                <a:cs typeface="Canva Sans"/>
                <a:sym typeface="Canva Sans"/>
              </a:rPr>
              <a:t>of those who look only for gain</a:t>
            </a:r>
          </a:p>
          <a:p>
            <a:pPr algn="ctr">
              <a:lnSpc>
                <a:spcPts val="5651"/>
              </a:lnSpc>
              <a:spcBef>
                <a:spcPct val="0"/>
              </a:spcBef>
            </a:pPr>
            <a:r>
              <a:rPr lang="en-US" sz="4036">
                <a:solidFill>
                  <a:srgbClr val="000000"/>
                </a:solidFill>
                <a:latin typeface="Canva Sans"/>
                <a:ea typeface="Canva Sans"/>
                <a:cs typeface="Canva Sans"/>
                <a:sym typeface="Canva Sans"/>
              </a:rPr>
              <a:t>at the expense of the poor and the earth.</a:t>
            </a:r>
          </a:p>
          <a:p>
            <a:pPr algn="ctr">
              <a:lnSpc>
                <a:spcPts val="5651"/>
              </a:lnSpc>
              <a:spcBef>
                <a:spcPct val="0"/>
              </a:spcBef>
            </a:pPr>
            <a:r>
              <a:rPr lang="en-US" sz="4036">
                <a:solidFill>
                  <a:srgbClr val="000000"/>
                </a:solidFill>
                <a:latin typeface="Canva Sans"/>
                <a:ea typeface="Canva Sans"/>
                <a:cs typeface="Canva Sans"/>
                <a:sym typeface="Canva Sans"/>
              </a:rPr>
              <a:t>Teach us to discover the worth of each thing,</a:t>
            </a:r>
          </a:p>
          <a:p>
            <a:pPr algn="ctr">
              <a:lnSpc>
                <a:spcPts val="5651"/>
              </a:lnSpc>
              <a:spcBef>
                <a:spcPct val="0"/>
              </a:spcBef>
            </a:pPr>
            <a:r>
              <a:rPr lang="en-US" sz="4036">
                <a:solidFill>
                  <a:srgbClr val="000000"/>
                </a:solidFill>
                <a:latin typeface="Canva Sans"/>
                <a:ea typeface="Canva Sans"/>
                <a:cs typeface="Canva Sans"/>
                <a:sym typeface="Canva Sans"/>
              </a:rPr>
              <a:t>to be filled with awe and contemplation,</a:t>
            </a:r>
          </a:p>
          <a:p>
            <a:pPr algn="ctr">
              <a:lnSpc>
                <a:spcPts val="5651"/>
              </a:lnSpc>
              <a:spcBef>
                <a:spcPct val="0"/>
              </a:spcBef>
            </a:pPr>
            <a:r>
              <a:rPr lang="en-US" sz="4036">
                <a:solidFill>
                  <a:srgbClr val="000000"/>
                </a:solidFill>
                <a:latin typeface="Canva Sans"/>
                <a:ea typeface="Canva Sans"/>
                <a:cs typeface="Canva Sans"/>
                <a:sym typeface="Canva Sans"/>
              </a:rPr>
              <a:t>to recognize that we are profoundly united</a:t>
            </a:r>
          </a:p>
          <a:p>
            <a:pPr algn="ctr">
              <a:lnSpc>
                <a:spcPts val="5651"/>
              </a:lnSpc>
              <a:spcBef>
                <a:spcPct val="0"/>
              </a:spcBef>
            </a:pPr>
            <a:r>
              <a:rPr lang="en-US" sz="4036">
                <a:solidFill>
                  <a:srgbClr val="000000"/>
                </a:solidFill>
                <a:latin typeface="Canva Sans"/>
                <a:ea typeface="Canva Sans"/>
                <a:cs typeface="Canva Sans"/>
                <a:sym typeface="Canva Sans"/>
              </a:rPr>
              <a:t>with every creature</a:t>
            </a:r>
          </a:p>
          <a:p>
            <a:pPr algn="ctr">
              <a:lnSpc>
                <a:spcPts val="5651"/>
              </a:lnSpc>
              <a:spcBef>
                <a:spcPct val="0"/>
              </a:spcBef>
            </a:pPr>
            <a:r>
              <a:rPr lang="en-US" sz="4036">
                <a:solidFill>
                  <a:srgbClr val="000000"/>
                </a:solidFill>
                <a:latin typeface="Canva Sans"/>
                <a:ea typeface="Canva Sans"/>
                <a:cs typeface="Canva Sans"/>
                <a:sym typeface="Canva Sans"/>
              </a:rPr>
              <a:t>as we journey towards your infinite light.</a:t>
            </a:r>
          </a:p>
          <a:p>
            <a:pPr algn="ctr">
              <a:lnSpc>
                <a:spcPts val="5651"/>
              </a:lnSpc>
              <a:spcBef>
                <a:spcPct val="0"/>
              </a:spcBef>
            </a:pPr>
            <a:r>
              <a:rPr lang="en-US" sz="4036">
                <a:solidFill>
                  <a:srgbClr val="000000"/>
                </a:solidFill>
                <a:latin typeface="Canva Sans"/>
                <a:ea typeface="Canva Sans"/>
                <a:cs typeface="Canva Sans"/>
                <a:sym typeface="Canva Sans"/>
              </a:rPr>
              <a:t>We thank you for being with us each day.</a:t>
            </a:r>
          </a:p>
          <a:p>
            <a:pPr algn="ctr">
              <a:lnSpc>
                <a:spcPts val="5651"/>
              </a:lnSpc>
              <a:spcBef>
                <a:spcPct val="0"/>
              </a:spcBef>
            </a:pPr>
            <a:r>
              <a:rPr lang="en-US" sz="4036">
                <a:solidFill>
                  <a:srgbClr val="000000"/>
                </a:solidFill>
                <a:latin typeface="Canva Sans"/>
                <a:ea typeface="Canva Sans"/>
                <a:cs typeface="Canva Sans"/>
                <a:sym typeface="Canva Sans"/>
              </a:rPr>
              <a:t>Encourage us, we pray, in our struggle</a:t>
            </a:r>
          </a:p>
          <a:p>
            <a:pPr algn="ctr">
              <a:lnSpc>
                <a:spcPts val="5651"/>
              </a:lnSpc>
              <a:spcBef>
                <a:spcPct val="0"/>
              </a:spcBef>
            </a:pPr>
            <a:r>
              <a:rPr lang="en-US" sz="4036">
                <a:solidFill>
                  <a:srgbClr val="000000"/>
                </a:solidFill>
                <a:latin typeface="Canva Sans"/>
                <a:ea typeface="Canva Sans"/>
                <a:cs typeface="Canva Sans"/>
                <a:sym typeface="Canva Sans"/>
              </a:rPr>
              <a:t>for justice, love and peace.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sp>
        <p:nvSpPr>
          <p:cNvPr name="TextBox 8" id="8"/>
          <p:cNvSpPr txBox="true"/>
          <p:nvPr/>
        </p:nvSpPr>
        <p:spPr>
          <a:xfrm rot="0">
            <a:off x="6794337" y="1063520"/>
            <a:ext cx="11031739" cy="3360940"/>
          </a:xfrm>
          <a:prstGeom prst="rect">
            <a:avLst/>
          </a:prstGeom>
        </p:spPr>
        <p:txBody>
          <a:bodyPr anchor="t" rtlCol="false" tIns="0" lIns="0" bIns="0" rIns="0">
            <a:spAutoFit/>
          </a:bodyPr>
          <a:lstStyle/>
          <a:p>
            <a:pPr algn="l" marL="821400" indent="-410700" lvl="1">
              <a:lnSpc>
                <a:spcPts val="5326"/>
              </a:lnSpc>
              <a:buFont typeface="Arial"/>
              <a:buChar char="•"/>
            </a:pPr>
            <a:r>
              <a:rPr lang="en-US" sz="3804">
                <a:solidFill>
                  <a:srgbClr val="000000"/>
                </a:solidFill>
                <a:latin typeface="Canva Sans"/>
                <a:ea typeface="Canva Sans"/>
                <a:cs typeface="Canva Sans"/>
                <a:sym typeface="Canva Sans"/>
              </a:rPr>
              <a:t>The</a:t>
            </a:r>
            <a:r>
              <a:rPr lang="en-US" sz="3804" i="true">
                <a:solidFill>
                  <a:srgbClr val="000000"/>
                </a:solidFill>
                <a:latin typeface="Canva Sans Italics"/>
                <a:ea typeface="Canva Sans Italics"/>
                <a:cs typeface="Canva Sans Italics"/>
                <a:sym typeface="Canva Sans Italics"/>
              </a:rPr>
              <a:t> Laudato Si’ Award</a:t>
            </a:r>
            <a:r>
              <a:rPr lang="en-US" sz="3804">
                <a:solidFill>
                  <a:srgbClr val="000000"/>
                </a:solidFill>
                <a:latin typeface="Canva Sans"/>
                <a:ea typeface="Canva Sans"/>
                <a:cs typeface="Canva Sans"/>
                <a:sym typeface="Canva Sans"/>
              </a:rPr>
              <a:t> is for youth and young adults who want to live out their Christian calling to protect and care for God’s Creation. </a:t>
            </a:r>
          </a:p>
          <a:p>
            <a:pPr algn="l">
              <a:lnSpc>
                <a:spcPts val="5326"/>
              </a:lnSpc>
            </a:pPr>
          </a:p>
        </p:txBody>
      </p:sp>
      <p:sp>
        <p:nvSpPr>
          <p:cNvPr name="TextBox 9" id="9"/>
          <p:cNvSpPr txBox="true"/>
          <p:nvPr/>
        </p:nvSpPr>
        <p:spPr>
          <a:xfrm rot="0">
            <a:off x="176800" y="2962819"/>
            <a:ext cx="5254057" cy="1012981"/>
          </a:xfrm>
          <a:prstGeom prst="rect">
            <a:avLst/>
          </a:prstGeom>
        </p:spPr>
        <p:txBody>
          <a:bodyPr anchor="t" rtlCol="false" tIns="0" lIns="0" bIns="0" rIns="0">
            <a:spAutoFit/>
          </a:bodyPr>
          <a:lstStyle/>
          <a:p>
            <a:pPr algn="ctr">
              <a:lnSpc>
                <a:spcPts val="8216"/>
              </a:lnSpc>
            </a:pPr>
            <a:r>
              <a:rPr lang="en-US" sz="5868">
                <a:solidFill>
                  <a:srgbClr val="000000"/>
                </a:solidFill>
                <a:latin typeface="More Sugar"/>
                <a:ea typeface="More Sugar"/>
                <a:cs typeface="More Sugar"/>
                <a:sym typeface="More Sugar"/>
              </a:rPr>
              <a:t>What is the</a:t>
            </a:r>
          </a:p>
        </p:txBody>
      </p:sp>
      <p:grpSp>
        <p:nvGrpSpPr>
          <p:cNvPr name="Group 10" id="10"/>
          <p:cNvGrpSpPr>
            <a:grpSpLocks noChangeAspect="true"/>
          </p:cNvGrpSpPr>
          <p:nvPr/>
        </p:nvGrpSpPr>
        <p:grpSpPr>
          <a:xfrm rot="0">
            <a:off x="234256" y="4430929"/>
            <a:ext cx="5123855" cy="3297869"/>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2" id="12"/>
          <p:cNvGrpSpPr>
            <a:grpSpLocks noChangeAspect="true"/>
          </p:cNvGrpSpPr>
          <p:nvPr/>
        </p:nvGrpSpPr>
        <p:grpSpPr>
          <a:xfrm rot="0">
            <a:off x="186325" y="4545826"/>
            <a:ext cx="4779110" cy="3075981"/>
            <a:chOff x="0" y="0"/>
            <a:chExt cx="5513070" cy="3548380"/>
          </a:xfrm>
        </p:grpSpPr>
        <p:sp>
          <p:nvSpPr>
            <p:cNvPr name="Freeform 13" id="13"/>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sp>
        <p:nvSpPr>
          <p:cNvPr name="TextBox 14" id="14"/>
          <p:cNvSpPr txBox="true"/>
          <p:nvPr/>
        </p:nvSpPr>
        <p:spPr>
          <a:xfrm rot="225257">
            <a:off x="605018" y="5380882"/>
            <a:ext cx="3877775" cy="1672489"/>
          </a:xfrm>
          <a:prstGeom prst="rect">
            <a:avLst/>
          </a:prstGeom>
        </p:spPr>
        <p:txBody>
          <a:bodyPr anchor="t" rtlCol="false" tIns="0" lIns="0" bIns="0" rIns="0">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sp>
        <p:nvSpPr>
          <p:cNvPr name="TextBox 8" id="8"/>
          <p:cNvSpPr txBox="true"/>
          <p:nvPr/>
        </p:nvSpPr>
        <p:spPr>
          <a:xfrm rot="0">
            <a:off x="6794337" y="1063520"/>
            <a:ext cx="11031739" cy="5389765"/>
          </a:xfrm>
          <a:prstGeom prst="rect">
            <a:avLst/>
          </a:prstGeom>
        </p:spPr>
        <p:txBody>
          <a:bodyPr anchor="t" rtlCol="false" tIns="0" lIns="0" bIns="0" rIns="0">
            <a:spAutoFit/>
          </a:bodyPr>
          <a:lstStyle/>
          <a:p>
            <a:pPr algn="l" marL="821400" indent="-410700" lvl="1">
              <a:lnSpc>
                <a:spcPts val="5326"/>
              </a:lnSpc>
              <a:buFont typeface="Arial"/>
              <a:buChar char="•"/>
            </a:pPr>
            <a:r>
              <a:rPr lang="en-US" sz="3804">
                <a:solidFill>
                  <a:srgbClr val="000000"/>
                </a:solidFill>
                <a:latin typeface="Canva Sans"/>
                <a:ea typeface="Canva Sans"/>
                <a:cs typeface="Canva Sans"/>
                <a:sym typeface="Canva Sans"/>
              </a:rPr>
              <a:t>The</a:t>
            </a:r>
            <a:r>
              <a:rPr lang="en-US" sz="3804" i="true">
                <a:solidFill>
                  <a:srgbClr val="000000"/>
                </a:solidFill>
                <a:latin typeface="Canva Sans Italics"/>
                <a:ea typeface="Canva Sans Italics"/>
                <a:cs typeface="Canva Sans Italics"/>
                <a:sym typeface="Canva Sans Italics"/>
              </a:rPr>
              <a:t> Laudato Si’ Award</a:t>
            </a:r>
            <a:r>
              <a:rPr lang="en-US" sz="3804">
                <a:solidFill>
                  <a:srgbClr val="000000"/>
                </a:solidFill>
                <a:latin typeface="Canva Sans"/>
                <a:ea typeface="Canva Sans"/>
                <a:cs typeface="Canva Sans"/>
                <a:sym typeface="Canva Sans"/>
              </a:rPr>
              <a:t> is for youth and young adults who want to live out their Christian calling to protect and care for God’s Creation. </a:t>
            </a:r>
          </a:p>
          <a:p>
            <a:pPr algn="l" marL="821400" indent="-410700" lvl="1">
              <a:lnSpc>
                <a:spcPts val="5326"/>
              </a:lnSpc>
              <a:buFont typeface="Arial"/>
              <a:buChar char="•"/>
            </a:pPr>
            <a:r>
              <a:rPr lang="en-US" sz="3804">
                <a:solidFill>
                  <a:srgbClr val="000000"/>
                </a:solidFill>
                <a:latin typeface="Canva Sans"/>
                <a:ea typeface="Canva Sans"/>
                <a:cs typeface="Canva Sans"/>
                <a:sym typeface="Canva Sans"/>
              </a:rPr>
              <a:t>The award builds from bronze to silver to gold level and can be completed in 3 consecutive years or when the time is right. </a:t>
            </a:r>
          </a:p>
          <a:p>
            <a:pPr algn="l">
              <a:lnSpc>
                <a:spcPts val="5326"/>
              </a:lnSpc>
            </a:pPr>
          </a:p>
        </p:txBody>
      </p:sp>
      <p:sp>
        <p:nvSpPr>
          <p:cNvPr name="TextBox 9" id="9"/>
          <p:cNvSpPr txBox="true"/>
          <p:nvPr/>
        </p:nvSpPr>
        <p:spPr>
          <a:xfrm rot="0">
            <a:off x="176800" y="2962819"/>
            <a:ext cx="5254057" cy="1012981"/>
          </a:xfrm>
          <a:prstGeom prst="rect">
            <a:avLst/>
          </a:prstGeom>
        </p:spPr>
        <p:txBody>
          <a:bodyPr anchor="t" rtlCol="false" tIns="0" lIns="0" bIns="0" rIns="0">
            <a:spAutoFit/>
          </a:bodyPr>
          <a:lstStyle/>
          <a:p>
            <a:pPr algn="ctr">
              <a:lnSpc>
                <a:spcPts val="8216"/>
              </a:lnSpc>
            </a:pPr>
            <a:r>
              <a:rPr lang="en-US" sz="5868">
                <a:solidFill>
                  <a:srgbClr val="000000"/>
                </a:solidFill>
                <a:latin typeface="More Sugar"/>
                <a:ea typeface="More Sugar"/>
                <a:cs typeface="More Sugar"/>
                <a:sym typeface="More Sugar"/>
              </a:rPr>
              <a:t>What is the</a:t>
            </a:r>
          </a:p>
        </p:txBody>
      </p:sp>
      <p:grpSp>
        <p:nvGrpSpPr>
          <p:cNvPr name="Group 10" id="10"/>
          <p:cNvGrpSpPr>
            <a:grpSpLocks noChangeAspect="true"/>
          </p:cNvGrpSpPr>
          <p:nvPr/>
        </p:nvGrpSpPr>
        <p:grpSpPr>
          <a:xfrm rot="0">
            <a:off x="234256" y="4430929"/>
            <a:ext cx="5123855" cy="3297869"/>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2" id="12"/>
          <p:cNvGrpSpPr>
            <a:grpSpLocks noChangeAspect="true"/>
          </p:cNvGrpSpPr>
          <p:nvPr/>
        </p:nvGrpSpPr>
        <p:grpSpPr>
          <a:xfrm rot="0">
            <a:off x="186325" y="4545826"/>
            <a:ext cx="4779110" cy="3075981"/>
            <a:chOff x="0" y="0"/>
            <a:chExt cx="5513070" cy="3548380"/>
          </a:xfrm>
        </p:grpSpPr>
        <p:sp>
          <p:nvSpPr>
            <p:cNvPr name="Freeform 13" id="13"/>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sp>
        <p:nvSpPr>
          <p:cNvPr name="TextBox 14" id="14"/>
          <p:cNvSpPr txBox="true"/>
          <p:nvPr/>
        </p:nvSpPr>
        <p:spPr>
          <a:xfrm rot="225257">
            <a:off x="605018" y="5380882"/>
            <a:ext cx="3877775" cy="1672489"/>
          </a:xfrm>
          <a:prstGeom prst="rect">
            <a:avLst/>
          </a:prstGeom>
        </p:spPr>
        <p:txBody>
          <a:bodyPr anchor="t" rtlCol="false" tIns="0" lIns="0" bIns="0" rIns="0">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sp>
        <p:nvSpPr>
          <p:cNvPr name="TextBox 8" id="8"/>
          <p:cNvSpPr txBox="true"/>
          <p:nvPr/>
        </p:nvSpPr>
        <p:spPr>
          <a:xfrm rot="0">
            <a:off x="6794337" y="1063520"/>
            <a:ext cx="11031739" cy="8094865"/>
          </a:xfrm>
          <a:prstGeom prst="rect">
            <a:avLst/>
          </a:prstGeom>
        </p:spPr>
        <p:txBody>
          <a:bodyPr anchor="t" rtlCol="false" tIns="0" lIns="0" bIns="0" rIns="0">
            <a:spAutoFit/>
          </a:bodyPr>
          <a:lstStyle/>
          <a:p>
            <a:pPr algn="l" marL="821400" indent="-410700" lvl="1">
              <a:lnSpc>
                <a:spcPts val="5326"/>
              </a:lnSpc>
              <a:buFont typeface="Arial"/>
              <a:buChar char="•"/>
            </a:pPr>
            <a:r>
              <a:rPr lang="en-US" sz="3804">
                <a:solidFill>
                  <a:srgbClr val="000000"/>
                </a:solidFill>
                <a:latin typeface="Canva Sans"/>
                <a:ea typeface="Canva Sans"/>
                <a:cs typeface="Canva Sans"/>
                <a:sym typeface="Canva Sans"/>
              </a:rPr>
              <a:t>The</a:t>
            </a:r>
            <a:r>
              <a:rPr lang="en-US" sz="3804" i="true">
                <a:solidFill>
                  <a:srgbClr val="000000"/>
                </a:solidFill>
                <a:latin typeface="Canva Sans Italics"/>
                <a:ea typeface="Canva Sans Italics"/>
                <a:cs typeface="Canva Sans Italics"/>
                <a:sym typeface="Canva Sans Italics"/>
              </a:rPr>
              <a:t> Laudato Si’ Award</a:t>
            </a:r>
            <a:r>
              <a:rPr lang="en-US" sz="3804">
                <a:solidFill>
                  <a:srgbClr val="000000"/>
                </a:solidFill>
                <a:latin typeface="Canva Sans"/>
                <a:ea typeface="Canva Sans"/>
                <a:cs typeface="Canva Sans"/>
                <a:sym typeface="Canva Sans"/>
              </a:rPr>
              <a:t> is for youth and young adults who want to live out their Christian calling to protect and care for God’s Creation. </a:t>
            </a:r>
          </a:p>
          <a:p>
            <a:pPr algn="l" marL="821400" indent="-410700" lvl="1">
              <a:lnSpc>
                <a:spcPts val="5326"/>
              </a:lnSpc>
              <a:buFont typeface="Arial"/>
              <a:buChar char="•"/>
            </a:pPr>
            <a:r>
              <a:rPr lang="en-US" sz="3804">
                <a:solidFill>
                  <a:srgbClr val="000000"/>
                </a:solidFill>
                <a:latin typeface="Canva Sans"/>
                <a:ea typeface="Canva Sans"/>
                <a:cs typeface="Canva Sans"/>
                <a:sym typeface="Canva Sans"/>
              </a:rPr>
              <a:t>The award builds from bronze to silver to gold level and can be completed in 3 consecutive years or when the time is right. </a:t>
            </a:r>
          </a:p>
          <a:p>
            <a:pPr algn="l" marL="821400" indent="-410700" lvl="1">
              <a:lnSpc>
                <a:spcPts val="5326"/>
              </a:lnSpc>
              <a:buFont typeface="Arial"/>
              <a:buChar char="•"/>
            </a:pPr>
            <a:r>
              <a:rPr lang="en-US" sz="3804">
                <a:solidFill>
                  <a:srgbClr val="000000"/>
                </a:solidFill>
                <a:latin typeface="Canva Sans"/>
                <a:ea typeface="Canva Sans"/>
                <a:cs typeface="Canva Sans"/>
                <a:sym typeface="Canva Sans"/>
              </a:rPr>
              <a:t>It integrates and connects young people with the parish community and wider Diocesan family to work together to create an environment of care and protection in parishes.</a:t>
            </a:r>
          </a:p>
        </p:txBody>
      </p:sp>
      <p:sp>
        <p:nvSpPr>
          <p:cNvPr name="TextBox 9" id="9"/>
          <p:cNvSpPr txBox="true"/>
          <p:nvPr/>
        </p:nvSpPr>
        <p:spPr>
          <a:xfrm rot="0">
            <a:off x="176800" y="2962819"/>
            <a:ext cx="5254057" cy="1005901"/>
          </a:xfrm>
          <a:prstGeom prst="rect">
            <a:avLst/>
          </a:prstGeom>
        </p:spPr>
        <p:txBody>
          <a:bodyPr anchor="t" rtlCol="false" tIns="0" lIns="0" bIns="0" rIns="0">
            <a:spAutoFit/>
          </a:bodyPr>
          <a:lstStyle/>
          <a:p>
            <a:pPr algn="ctr">
              <a:lnSpc>
                <a:spcPts val="8216"/>
              </a:lnSpc>
            </a:pPr>
            <a:r>
              <a:rPr lang="en-US" sz="5868">
                <a:solidFill>
                  <a:srgbClr val="000000"/>
                </a:solidFill>
                <a:latin typeface="More Sugar"/>
                <a:ea typeface="More Sugar"/>
                <a:cs typeface="More Sugar"/>
                <a:sym typeface="More Sugar"/>
              </a:rPr>
              <a:t>What is the</a:t>
            </a:r>
          </a:p>
        </p:txBody>
      </p:sp>
      <p:grpSp>
        <p:nvGrpSpPr>
          <p:cNvPr name="Group 10" id="10"/>
          <p:cNvGrpSpPr>
            <a:grpSpLocks noChangeAspect="true"/>
          </p:cNvGrpSpPr>
          <p:nvPr/>
        </p:nvGrpSpPr>
        <p:grpSpPr>
          <a:xfrm rot="0">
            <a:off x="234256" y="4430929"/>
            <a:ext cx="5123855" cy="3297869"/>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2" id="12"/>
          <p:cNvGrpSpPr>
            <a:grpSpLocks noChangeAspect="true"/>
          </p:cNvGrpSpPr>
          <p:nvPr/>
        </p:nvGrpSpPr>
        <p:grpSpPr>
          <a:xfrm rot="0">
            <a:off x="186325" y="4545826"/>
            <a:ext cx="4779110" cy="3075981"/>
            <a:chOff x="0" y="0"/>
            <a:chExt cx="5513070" cy="3548380"/>
          </a:xfrm>
        </p:grpSpPr>
        <p:sp>
          <p:nvSpPr>
            <p:cNvPr name="Freeform 13" id="13"/>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sp>
        <p:nvSpPr>
          <p:cNvPr name="TextBox 14" id="14"/>
          <p:cNvSpPr txBox="true"/>
          <p:nvPr/>
        </p:nvSpPr>
        <p:spPr>
          <a:xfrm rot="225257">
            <a:off x="605018" y="5380882"/>
            <a:ext cx="3877775" cy="1672489"/>
          </a:xfrm>
          <a:prstGeom prst="rect">
            <a:avLst/>
          </a:prstGeom>
        </p:spPr>
        <p:txBody>
          <a:bodyPr anchor="t" rtlCol="false" tIns="0" lIns="0" bIns="0" rIns="0">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grpSp>
        <p:nvGrpSpPr>
          <p:cNvPr name="Group 8" id="8"/>
          <p:cNvGrpSpPr>
            <a:grpSpLocks noChangeAspect="true"/>
          </p:cNvGrpSpPr>
          <p:nvPr/>
        </p:nvGrpSpPr>
        <p:grpSpPr>
          <a:xfrm rot="0">
            <a:off x="234256" y="4430929"/>
            <a:ext cx="5123855" cy="3297869"/>
            <a:chOff x="0" y="0"/>
            <a:chExt cx="5513070" cy="3548380"/>
          </a:xfrm>
        </p:grpSpPr>
        <p:sp>
          <p:nvSpPr>
            <p:cNvPr name="Freeform 9" id="9"/>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0" id="10"/>
          <p:cNvGrpSpPr>
            <a:grpSpLocks noChangeAspect="true"/>
          </p:cNvGrpSpPr>
          <p:nvPr/>
        </p:nvGrpSpPr>
        <p:grpSpPr>
          <a:xfrm rot="0">
            <a:off x="186325" y="4545826"/>
            <a:ext cx="4779110" cy="3075981"/>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grpSp>
        <p:nvGrpSpPr>
          <p:cNvPr name="Group 12" id="12"/>
          <p:cNvGrpSpPr/>
          <p:nvPr/>
        </p:nvGrpSpPr>
        <p:grpSpPr>
          <a:xfrm rot="0">
            <a:off x="7708702" y="820095"/>
            <a:ext cx="8642086" cy="864208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sp>
        <p:nvSpPr>
          <p:cNvPr name="Freeform 15" id="15"/>
          <p:cNvSpPr/>
          <p:nvPr/>
        </p:nvSpPr>
        <p:spPr>
          <a:xfrm flipH="false" flipV="false" rot="0">
            <a:off x="7727752" y="820095"/>
            <a:ext cx="8670079" cy="8648404"/>
          </a:xfrm>
          <a:custGeom>
            <a:avLst/>
            <a:gdLst/>
            <a:ahLst/>
            <a:cxnLst/>
            <a:rect r="r" b="b" t="t" l="l"/>
            <a:pathLst>
              <a:path h="8648404" w="8670079">
                <a:moveTo>
                  <a:pt x="0" y="0"/>
                </a:moveTo>
                <a:lnTo>
                  <a:pt x="8670079" y="0"/>
                </a:lnTo>
                <a:lnTo>
                  <a:pt x="8670079" y="8648404"/>
                </a:lnTo>
                <a:lnTo>
                  <a:pt x="0" y="86484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225257">
            <a:off x="605018" y="5380882"/>
            <a:ext cx="3877775" cy="1672489"/>
          </a:xfrm>
          <a:prstGeom prst="rect">
            <a:avLst/>
          </a:prstGeom>
        </p:spPr>
        <p:txBody>
          <a:bodyPr anchor="t" rtlCol="false" tIns="0" lIns="0" bIns="0" rIns="0">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name="TextBox 17" id="17"/>
          <p:cNvSpPr txBox="true"/>
          <p:nvPr/>
        </p:nvSpPr>
        <p:spPr>
          <a:xfrm rot="0">
            <a:off x="186325" y="1501467"/>
            <a:ext cx="5659468" cy="2806763"/>
          </a:xfrm>
          <a:prstGeom prst="rect">
            <a:avLst/>
          </a:prstGeom>
        </p:spPr>
        <p:txBody>
          <a:bodyPr anchor="t" rtlCol="false" tIns="0" lIns="0" bIns="0" rIns="0">
            <a:spAutoFit/>
          </a:bodyPr>
          <a:lstStyle/>
          <a:p>
            <a:pPr algn="ctr">
              <a:lnSpc>
                <a:spcPts val="7429"/>
              </a:lnSpc>
            </a:pPr>
            <a:r>
              <a:rPr lang="en-US" sz="5307">
                <a:solidFill>
                  <a:srgbClr val="000000"/>
                </a:solidFill>
                <a:latin typeface="More Sugar"/>
                <a:ea typeface="More Sugar"/>
                <a:cs typeface="More Sugar"/>
                <a:sym typeface="More Sugar"/>
              </a:rPr>
              <a:t>What has to be completed to get each award?</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48525" y="9468499"/>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372280" y="9462181"/>
            <a:ext cx="7315200" cy="1243584"/>
          </a:xfrm>
          <a:custGeom>
            <a:avLst/>
            <a:gdLst/>
            <a:ahLst/>
            <a:cxnLst/>
            <a:rect r="r" b="b" t="t" l="l"/>
            <a:pathLst>
              <a:path h="1243584" w="7315200">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90603" y="-1558951"/>
            <a:ext cx="19069206" cy="2379045"/>
            <a:chOff x="0" y="0"/>
            <a:chExt cx="5022342" cy="626580"/>
          </a:xfrm>
        </p:grpSpPr>
        <p:sp>
          <p:nvSpPr>
            <p:cNvPr name="Freeform 6" id="6"/>
            <p:cNvSpPr/>
            <p:nvPr/>
          </p:nvSpPr>
          <p:spPr>
            <a:xfrm flipH="false" flipV="false" rot="0">
              <a:off x="0" y="0"/>
              <a:ext cx="5022342" cy="626580"/>
            </a:xfrm>
            <a:custGeom>
              <a:avLst/>
              <a:gdLst/>
              <a:ahLst/>
              <a:cxnLst/>
              <a:rect r="r" b="b" t="t" l="l"/>
              <a:pathLst>
                <a:path h="626580" w="5022342">
                  <a:moveTo>
                    <a:pt x="0" y="0"/>
                  </a:moveTo>
                  <a:lnTo>
                    <a:pt x="5022342" y="0"/>
                  </a:lnTo>
                  <a:lnTo>
                    <a:pt x="5022342" y="626580"/>
                  </a:lnTo>
                  <a:lnTo>
                    <a:pt x="0" y="626580"/>
                  </a:lnTo>
                  <a:close/>
                </a:path>
              </a:pathLst>
            </a:custGeom>
            <a:solidFill>
              <a:srgbClr val="648428"/>
            </a:solidFill>
          </p:spPr>
        </p:sp>
        <p:sp>
          <p:nvSpPr>
            <p:cNvPr name="TextBox 7" id="7"/>
            <p:cNvSpPr txBox="true"/>
            <p:nvPr/>
          </p:nvSpPr>
          <p:spPr>
            <a:xfrm>
              <a:off x="0" y="-47625"/>
              <a:ext cx="5022342" cy="674205"/>
            </a:xfrm>
            <a:prstGeom prst="rect">
              <a:avLst/>
            </a:prstGeom>
          </p:spPr>
          <p:txBody>
            <a:bodyPr anchor="ctr" rtlCol="false" tIns="50800" lIns="50800" bIns="50800" rIns="50800"/>
            <a:lstStyle/>
            <a:p>
              <a:pPr algn="ctr">
                <a:lnSpc>
                  <a:spcPts val="2800"/>
                </a:lnSpc>
              </a:pPr>
            </a:p>
          </p:txBody>
        </p:sp>
      </p:grpSp>
      <p:grpSp>
        <p:nvGrpSpPr>
          <p:cNvPr name="Group 8" id="8"/>
          <p:cNvGrpSpPr>
            <a:grpSpLocks noChangeAspect="true"/>
          </p:cNvGrpSpPr>
          <p:nvPr/>
        </p:nvGrpSpPr>
        <p:grpSpPr>
          <a:xfrm rot="0">
            <a:off x="234256" y="4430929"/>
            <a:ext cx="5123855" cy="3297869"/>
            <a:chOff x="0" y="0"/>
            <a:chExt cx="5513070" cy="3548380"/>
          </a:xfrm>
        </p:grpSpPr>
        <p:sp>
          <p:nvSpPr>
            <p:cNvPr name="Freeform 9" id="9"/>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1B512D"/>
            </a:solidFill>
            <a:ln w="12700">
              <a:solidFill>
                <a:srgbClr val="000000"/>
              </a:solidFill>
            </a:ln>
          </p:spPr>
        </p:sp>
      </p:grpSp>
      <p:grpSp>
        <p:nvGrpSpPr>
          <p:cNvPr name="Group 10" id="10"/>
          <p:cNvGrpSpPr>
            <a:grpSpLocks noChangeAspect="true"/>
          </p:cNvGrpSpPr>
          <p:nvPr/>
        </p:nvGrpSpPr>
        <p:grpSpPr>
          <a:xfrm rot="0">
            <a:off x="186325" y="4545826"/>
            <a:ext cx="4779110" cy="3075981"/>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92AC57"/>
            </a:solidFill>
            <a:ln w="12700">
              <a:solidFill>
                <a:srgbClr val="000000"/>
              </a:solidFill>
            </a:ln>
          </p:spPr>
        </p:sp>
      </p:grpSp>
      <p:grpSp>
        <p:nvGrpSpPr>
          <p:cNvPr name="Group 12" id="12"/>
          <p:cNvGrpSpPr/>
          <p:nvPr/>
        </p:nvGrpSpPr>
        <p:grpSpPr>
          <a:xfrm rot="0">
            <a:off x="7708702" y="820095"/>
            <a:ext cx="8642086" cy="864208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sp>
        <p:nvSpPr>
          <p:cNvPr name="Freeform 15" id="15"/>
          <p:cNvSpPr/>
          <p:nvPr/>
        </p:nvSpPr>
        <p:spPr>
          <a:xfrm flipH="false" flipV="false" rot="0">
            <a:off x="7727752" y="820095"/>
            <a:ext cx="8670079" cy="8648404"/>
          </a:xfrm>
          <a:custGeom>
            <a:avLst/>
            <a:gdLst/>
            <a:ahLst/>
            <a:cxnLst/>
            <a:rect r="r" b="b" t="t" l="l"/>
            <a:pathLst>
              <a:path h="8648404" w="8670079">
                <a:moveTo>
                  <a:pt x="0" y="0"/>
                </a:moveTo>
                <a:lnTo>
                  <a:pt x="8670079" y="0"/>
                </a:lnTo>
                <a:lnTo>
                  <a:pt x="8670079" y="8648404"/>
                </a:lnTo>
                <a:lnTo>
                  <a:pt x="0" y="86484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225257">
            <a:off x="605018" y="5380882"/>
            <a:ext cx="3877775" cy="1672489"/>
          </a:xfrm>
          <a:prstGeom prst="rect">
            <a:avLst/>
          </a:prstGeom>
        </p:spPr>
        <p:txBody>
          <a:bodyPr anchor="t" rtlCol="false" tIns="0" lIns="0" bIns="0" rIns="0">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name="TextBox 17" id="17"/>
          <p:cNvSpPr txBox="true"/>
          <p:nvPr/>
        </p:nvSpPr>
        <p:spPr>
          <a:xfrm rot="0">
            <a:off x="186325" y="1501467"/>
            <a:ext cx="5659468" cy="2806763"/>
          </a:xfrm>
          <a:prstGeom prst="rect">
            <a:avLst/>
          </a:prstGeom>
        </p:spPr>
        <p:txBody>
          <a:bodyPr anchor="t" rtlCol="false" tIns="0" lIns="0" bIns="0" rIns="0">
            <a:spAutoFit/>
          </a:bodyPr>
          <a:lstStyle/>
          <a:p>
            <a:pPr algn="ctr">
              <a:lnSpc>
                <a:spcPts val="7429"/>
              </a:lnSpc>
            </a:pPr>
            <a:r>
              <a:rPr lang="en-US" sz="5307">
                <a:solidFill>
                  <a:srgbClr val="000000"/>
                </a:solidFill>
                <a:latin typeface="More Sugar"/>
                <a:ea typeface="More Sugar"/>
                <a:cs typeface="More Sugar"/>
                <a:sym typeface="More Sugar"/>
              </a:rPr>
              <a:t>What has to be completed to get each award?</a:t>
            </a:r>
          </a:p>
        </p:txBody>
      </p:sp>
      <p:sp>
        <p:nvSpPr>
          <p:cNvPr name="TextBox 18" id="18"/>
          <p:cNvSpPr txBox="true"/>
          <p:nvPr/>
        </p:nvSpPr>
        <p:spPr>
          <a:xfrm rot="0">
            <a:off x="8599834" y="2365961"/>
            <a:ext cx="3267040" cy="1524522"/>
          </a:xfrm>
          <a:prstGeom prst="rect">
            <a:avLst/>
          </a:prstGeom>
        </p:spPr>
        <p:txBody>
          <a:bodyPr anchor="t" rtlCol="false" tIns="0" lIns="0" bIns="0" rIns="0">
            <a:spAutoFit/>
          </a:bodyPr>
          <a:lstStyle/>
          <a:p>
            <a:pPr algn="ctr">
              <a:lnSpc>
                <a:spcPts val="6128"/>
              </a:lnSpc>
            </a:pPr>
            <a:r>
              <a:rPr lang="en-US" sz="4377">
                <a:solidFill>
                  <a:srgbClr val="FFFFFF"/>
                </a:solidFill>
                <a:latin typeface="More Sugar"/>
                <a:ea typeface="More Sugar"/>
                <a:cs typeface="More Sugar"/>
                <a:sym typeface="More Sugar"/>
              </a:rPr>
              <a:t>3 Workshop Sessions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DAGPys-2K-c</dc:identifier>
  <dcterms:modified xsi:type="dcterms:W3CDTF">2011-08-01T06:04:30Z</dcterms:modified>
  <cp:revision>1</cp:revision>
  <dc:title>LSA Bronze PowerPoint 1</dc:title>
</cp:coreProperties>
</file>